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310" r:id="rId3"/>
    <p:sldId id="257" r:id="rId4"/>
    <p:sldId id="264" r:id="rId5"/>
    <p:sldId id="258" r:id="rId6"/>
    <p:sldId id="311" r:id="rId7"/>
    <p:sldId id="265" r:id="rId8"/>
    <p:sldId id="279" r:id="rId9"/>
    <p:sldId id="280" r:id="rId10"/>
    <p:sldId id="312" r:id="rId11"/>
    <p:sldId id="309" r:id="rId12"/>
    <p:sldId id="284" r:id="rId13"/>
    <p:sldId id="307" r:id="rId14"/>
    <p:sldId id="285" r:id="rId15"/>
    <p:sldId id="278" r:id="rId16"/>
    <p:sldId id="269" r:id="rId17"/>
    <p:sldId id="286" r:id="rId18"/>
    <p:sldId id="295" r:id="rId19"/>
    <p:sldId id="292" r:id="rId20"/>
    <p:sldId id="308" r:id="rId21"/>
    <p:sldId id="268" r:id="rId22"/>
    <p:sldId id="289" r:id="rId23"/>
    <p:sldId id="290" r:id="rId24"/>
    <p:sldId id="271" r:id="rId25"/>
    <p:sldId id="305" r:id="rId26"/>
    <p:sldId id="270" r:id="rId27"/>
    <p:sldId id="300" r:id="rId28"/>
    <p:sldId id="301" r:id="rId29"/>
    <p:sldId id="303" r:id="rId30"/>
    <p:sldId id="306" r:id="rId31"/>
    <p:sldId id="276" r:id="rId32"/>
    <p:sldId id="277" r:id="rId33"/>
    <p:sldId id="282" r:id="rId34"/>
    <p:sldId id="296" r:id="rId35"/>
  </p:sldIdLst>
  <p:sldSz cx="12192000" cy="6858000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 autoAdjust="0"/>
    <p:restoredTop sz="78027" autoAdjust="0"/>
  </p:normalViewPr>
  <p:slideViewPr>
    <p:cSldViewPr snapToGrid="0">
      <p:cViewPr varScale="1">
        <p:scale>
          <a:sx n="98" d="100"/>
          <a:sy n="98" d="100"/>
        </p:scale>
        <p:origin x="17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72CCB43-93CC-4D9A-B1A7-BFC1DBB69676}" type="datetimeFigureOut">
              <a:rPr lang="de-DE" smtClean="0"/>
              <a:t>04.12.23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AD6FCE9-5A9D-455A-BE37-0E2337950A31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65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862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Wav2vec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CNN + Transformer Architecture</a:t>
            </a:r>
          </a:p>
          <a:p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kind</a:t>
            </a:r>
            <a:r>
              <a:rPr lang="de-DE" dirty="0"/>
              <a:t> of a generative </a:t>
            </a:r>
            <a:r>
              <a:rPr lang="de-DE" dirty="0" err="1"/>
              <a:t>approach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contextualized</a:t>
            </a:r>
            <a:r>
              <a:rPr lang="de-DE" dirty="0"/>
              <a:t> and </a:t>
            </a:r>
            <a:r>
              <a:rPr lang="de-DE" dirty="0" err="1"/>
              <a:t>localized</a:t>
            </a:r>
            <a:r>
              <a:rPr lang="de-DE" dirty="0"/>
              <a:t>? </a:t>
            </a:r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895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________________________________________________________________________________________________________</a:t>
            </a:r>
          </a:p>
          <a:p>
            <a:endParaRPr lang="de-DE" dirty="0"/>
          </a:p>
          <a:p>
            <a:r>
              <a:rPr lang="en-GB" dirty="0"/>
              <a:t>BERT = Bidirectional Encoder Representations from Transformers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824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endParaRPr lang="de-DE" dirty="0"/>
          </a:p>
          <a:p>
            <a:r>
              <a:rPr lang="en-GB" dirty="0"/>
              <a:t>BERT = Bidirectional Encoder Representations from Transformers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3221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2869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SpeechT5, AV-</a:t>
            </a:r>
            <a:r>
              <a:rPr lang="de-DE" dirty="0" err="1"/>
              <a:t>HuBERT</a:t>
            </a:r>
            <a:r>
              <a:rPr lang="de-DE" dirty="0"/>
              <a:t> and VAT-LM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266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 = Speech Enhancement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060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noProof="0" dirty="0"/>
              <a:t>Encoder-decoder architecture</a:t>
            </a:r>
          </a:p>
          <a:p>
            <a:pPr defTabSz="990752">
              <a:defRPr/>
            </a:pPr>
            <a:r>
              <a:rPr lang="en-US" noProof="0" dirty="0"/>
              <a:t>Multiple learning objectives:</a:t>
            </a:r>
          </a:p>
          <a:p>
            <a:pPr defTabSz="990752">
              <a:defRPr/>
            </a:pPr>
            <a:r>
              <a:rPr lang="en-US" noProof="0" dirty="0"/>
              <a:t>First speech-only and text-only data: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sz="1000" dirty="0">
                <a:solidFill>
                  <a:schemeClr val="accent1"/>
                </a:solidFill>
              </a:rPr>
              <a:t>(Speech) Bidirectional masked reconstruction and seq2seq generation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sz="1000" dirty="0">
                <a:solidFill>
                  <a:schemeClr val="accent1"/>
                </a:solidFill>
              </a:rPr>
              <a:t>(Text) Masked reconstruction</a:t>
            </a:r>
          </a:p>
          <a:p>
            <a:pPr defTabSz="990752">
              <a:defRPr/>
            </a:pPr>
            <a:endParaRPr lang="en-US" noProof="0" dirty="0"/>
          </a:p>
          <a:p>
            <a:pPr defTabSz="990752">
              <a:defRPr/>
            </a:pPr>
            <a:r>
              <a:rPr lang="en-US" noProof="0" dirty="0"/>
              <a:t>At the same time: shared pre-training objective: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Text/Speech input gets encoded in shared representation space U and discretized into a shared code book C. (nearest neighbor search)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(Then randomly replace 10% of the discrete representations with the continuous.)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(Finally calculate cross-attention with mixed representations)</a:t>
            </a:r>
          </a:p>
          <a:p>
            <a:pPr marL="247688" indent="-247688" defTabSz="990752">
              <a:buFontTx/>
              <a:buAutoNum type="arabicPeriod"/>
              <a:defRPr/>
            </a:pPr>
            <a:r>
              <a:rPr lang="en-US" noProof="0" dirty="0"/>
              <a:t>Diversity loss function that encourages codebook sharing of both modalities</a:t>
            </a:r>
            <a:br>
              <a:rPr lang="en-US" noProof="0" dirty="0"/>
            </a:br>
            <a:r>
              <a:rPr lang="en-US" noProof="0" dirty="0"/>
              <a:t>So that representations of speech/text are close</a:t>
            </a:r>
          </a:p>
          <a:p>
            <a:pPr defTabSz="990752">
              <a:defRPr/>
            </a:pPr>
            <a:r>
              <a:rPr lang="en-US" noProof="0" dirty="0"/>
              <a:t>______________________________________________________________________________________________________________________________________________________________________________________________________</a:t>
            </a:r>
          </a:p>
          <a:p>
            <a:pPr defTabSz="990752">
              <a:defRPr/>
            </a:pPr>
            <a:r>
              <a:rPr lang="en-US" noProof="0" dirty="0"/>
              <a:t>(This model can be used as Text-to-Speech, Speech-to-Speech for example voice conversion, Speech-to-Text (ASR), Text-to-Text (translator) by putting the other input as zero)</a:t>
            </a:r>
          </a:p>
          <a:p>
            <a:pPr defTabSz="990752">
              <a:defRPr/>
            </a:pPr>
            <a:endParaRPr lang="de-DE" noProof="0" dirty="0"/>
          </a:p>
          <a:p>
            <a:pPr defTabSz="990752">
              <a:defRPr/>
            </a:pPr>
            <a:r>
              <a:rPr lang="en-US" noProof="0" dirty="0"/>
              <a:t>Speech encoder: wav2vec 2.0 model</a:t>
            </a:r>
          </a:p>
          <a:p>
            <a:pPr defTabSz="990752">
              <a:defRPr/>
            </a:pPr>
            <a:r>
              <a:rPr lang="en-US" noProof="0" dirty="0"/>
              <a:t>Text encoder: some embeddings</a:t>
            </a:r>
          </a:p>
          <a:p>
            <a:pPr defTabSz="990752">
              <a:defRPr/>
            </a:pPr>
            <a:r>
              <a:rPr lang="en-US" noProof="0" dirty="0"/>
              <a:t>Decoder pre-nets: Auto-regressive generation like in original transformer paper…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303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 </a:t>
            </a:r>
            <a:r>
              <a:rPr lang="de-DE" dirty="0" err="1"/>
              <a:t>mlm</a:t>
            </a:r>
            <a:r>
              <a:rPr lang="de-DE" dirty="0"/>
              <a:t> = 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(</a:t>
            </a:r>
            <a:r>
              <a:rPr lang="de-DE" dirty="0" err="1"/>
              <a:t>cross-entropy</a:t>
            </a:r>
            <a:r>
              <a:rPr lang="de-DE" dirty="0"/>
              <a:t>)</a:t>
            </a:r>
          </a:p>
          <a:p>
            <a:r>
              <a:rPr lang="de-DE" dirty="0"/>
              <a:t>L 1 = seq2seq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(L1 </a:t>
            </a:r>
            <a:r>
              <a:rPr lang="de-DE" dirty="0" err="1"/>
              <a:t>loss</a:t>
            </a:r>
            <a:r>
              <a:rPr lang="de-DE" dirty="0"/>
              <a:t>)</a:t>
            </a:r>
          </a:p>
          <a:p>
            <a:r>
              <a:rPr lang="de-DE" dirty="0"/>
              <a:t>L </a:t>
            </a:r>
            <a:r>
              <a:rPr lang="de-DE" dirty="0" err="1"/>
              <a:t>bce</a:t>
            </a:r>
            <a:r>
              <a:rPr lang="de-DE" dirty="0"/>
              <a:t> = seq2seq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token</a:t>
            </a:r>
            <a:r>
              <a:rPr lang="de-DE" dirty="0"/>
              <a:t> (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 </a:t>
            </a:r>
            <a:r>
              <a:rPr lang="de-DE" dirty="0" err="1"/>
              <a:t>entropy</a:t>
            </a:r>
            <a:r>
              <a:rPr lang="de-DE" dirty="0"/>
              <a:t>)</a:t>
            </a:r>
          </a:p>
          <a:p>
            <a:r>
              <a:rPr lang="de-DE" dirty="0"/>
              <a:t>L </a:t>
            </a:r>
            <a:r>
              <a:rPr lang="de-DE" dirty="0" err="1"/>
              <a:t>mle</a:t>
            </a:r>
            <a:r>
              <a:rPr lang="de-DE" dirty="0"/>
              <a:t> = Text 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(</a:t>
            </a:r>
            <a:r>
              <a:rPr lang="de-DE" dirty="0" err="1"/>
              <a:t>max</a:t>
            </a:r>
            <a:r>
              <a:rPr lang="de-DE" dirty="0"/>
              <a:t> </a:t>
            </a:r>
            <a:r>
              <a:rPr lang="de-DE" dirty="0" err="1"/>
              <a:t>likelihood</a:t>
            </a:r>
            <a:r>
              <a:rPr lang="de-DE" dirty="0"/>
              <a:t>)</a:t>
            </a:r>
          </a:p>
          <a:p>
            <a:r>
              <a:rPr lang="de-DE" dirty="0"/>
              <a:t>L d = </a:t>
            </a:r>
            <a:r>
              <a:rPr lang="de-DE" dirty="0" err="1"/>
              <a:t>diversity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(</a:t>
            </a:r>
            <a:r>
              <a:rPr lang="de-DE" dirty="0" err="1"/>
              <a:t>averaged</a:t>
            </a:r>
            <a:r>
              <a:rPr lang="de-DE" dirty="0"/>
              <a:t> </a:t>
            </a:r>
            <a:r>
              <a:rPr lang="de-DE" dirty="0" err="1"/>
              <a:t>softmax</a:t>
            </a:r>
            <a:r>
              <a:rPr lang="de-DE" dirty="0"/>
              <a:t> </a:t>
            </a:r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 err="1"/>
              <a:t>maximization</a:t>
            </a:r>
            <a:r>
              <a:rPr lang="de-DE" dirty="0"/>
              <a:t>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9077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LM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fusion</a:t>
            </a:r>
            <a:r>
              <a:rPr lang="de-DE" dirty="0"/>
              <a:t>. Take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w/ </a:t>
            </a:r>
            <a:r>
              <a:rPr lang="de-DE" dirty="0" err="1"/>
              <a:t>probabilities</a:t>
            </a:r>
            <a:r>
              <a:rPr lang="de-DE" dirty="0"/>
              <a:t>, and boost </a:t>
            </a:r>
            <a:r>
              <a:rPr lang="de-DE" dirty="0" err="1"/>
              <a:t>them</a:t>
            </a:r>
            <a:r>
              <a:rPr lang="de-DE" dirty="0"/>
              <a:t> w/ a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endParaRPr lang="de-DE" dirty="0"/>
          </a:p>
          <a:p>
            <a:r>
              <a:rPr lang="de-DE" dirty="0"/>
              <a:t>CTC </a:t>
            </a:r>
            <a:r>
              <a:rPr lang="de-DE" dirty="0" err="1"/>
              <a:t>connectionist</a:t>
            </a:r>
            <a:r>
              <a:rPr lang="de-DE" dirty="0"/>
              <a:t> temporal </a:t>
            </a:r>
            <a:r>
              <a:rPr lang="de-DE" dirty="0" err="1"/>
              <a:t>classification</a:t>
            </a:r>
            <a:r>
              <a:rPr lang="de-DE" dirty="0"/>
              <a:t>. Multiple same </a:t>
            </a: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mapped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 Tackles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393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w/o </a:t>
            </a:r>
            <a:r>
              <a:rPr lang="de-DE" dirty="0" err="1"/>
              <a:t>text</a:t>
            </a:r>
            <a:r>
              <a:rPr lang="de-DE" dirty="0"/>
              <a:t> PT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voice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r>
              <a:rPr lang="de-DE" dirty="0"/>
              <a:t>w/o </a:t>
            </a:r>
            <a:r>
              <a:rPr lang="de-DE" dirty="0" err="1"/>
              <a:t>joined</a:t>
            </a:r>
            <a:r>
              <a:rPr lang="de-DE" dirty="0"/>
              <a:t> PT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decreases</a:t>
            </a:r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10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Look at:</a:t>
            </a:r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goals</a:t>
            </a:r>
            <a:r>
              <a:rPr lang="de-DE" dirty="0"/>
              <a:t> </a:t>
            </a:r>
            <a:r>
              <a:rPr lang="de-DE" dirty="0" err="1"/>
              <a:t>are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  <a:p>
            <a:r>
              <a:rPr lang="de-DE" dirty="0"/>
              <a:t>- Brief </a:t>
            </a:r>
            <a:r>
              <a:rPr lang="de-DE" dirty="0" err="1"/>
              <a:t>history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72698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Visual -&gt; </a:t>
            </a:r>
            <a:r>
              <a:rPr lang="de-DE" dirty="0" err="1"/>
              <a:t>ResNet</a:t>
            </a:r>
            <a:r>
              <a:rPr lang="de-DE" dirty="0"/>
              <a:t> CNN, Audio -&gt; FFN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simple </a:t>
            </a:r>
            <a:r>
              <a:rPr lang="de-DE" dirty="0" err="1"/>
              <a:t>features</a:t>
            </a:r>
            <a:r>
              <a:rPr lang="de-DE" dirty="0"/>
              <a:t> (not </a:t>
            </a:r>
            <a:r>
              <a:rPr lang="de-DE" dirty="0" err="1"/>
              <a:t>overrelying</a:t>
            </a:r>
            <a:r>
              <a:rPr lang="de-DE" dirty="0"/>
              <a:t> on </a:t>
            </a:r>
            <a:r>
              <a:rPr lang="de-DE" dirty="0" err="1"/>
              <a:t>audio</a:t>
            </a:r>
            <a:r>
              <a:rPr lang="de-DE" dirty="0"/>
              <a:t>)</a:t>
            </a:r>
          </a:p>
          <a:p>
            <a:r>
              <a:rPr lang="de-DE" dirty="0"/>
              <a:t>Features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masked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concatenated</a:t>
            </a:r>
            <a:endParaRPr lang="de-DE" dirty="0"/>
          </a:p>
          <a:p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transformer</a:t>
            </a:r>
            <a:endParaRPr lang="de-DE" dirty="0"/>
          </a:p>
          <a:p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masked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w/ </a:t>
            </a:r>
            <a:r>
              <a:rPr lang="de-DE" dirty="0" err="1"/>
              <a:t>targets</a:t>
            </a:r>
            <a:endParaRPr lang="de-DE" dirty="0"/>
          </a:p>
          <a:p>
            <a:r>
              <a:rPr lang="de-DE" dirty="0"/>
              <a:t>Targets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initially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updated</a:t>
            </a:r>
            <a:endParaRPr lang="de-DE" dirty="0"/>
          </a:p>
          <a:p>
            <a:endParaRPr lang="de-DE" dirty="0"/>
          </a:p>
          <a:p>
            <a:r>
              <a:rPr lang="en-GB" dirty="0"/>
              <a:t>The number of features are clustered to {100, 100, 500, 1000, 2000} respectively for the 5 iterations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4973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r>
              <a:rPr lang="de-DE" dirty="0"/>
              <a:t> – </a:t>
            </a:r>
            <a:r>
              <a:rPr lang="de-DE" dirty="0" err="1"/>
              <a:t>ensures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channels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Masking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substitution</a:t>
            </a:r>
            <a:r>
              <a:rPr lang="de-DE" dirty="0"/>
              <a:t>: </a:t>
            </a:r>
            <a:r>
              <a:rPr lang="de-DE" dirty="0" err="1"/>
              <a:t>Instead</a:t>
            </a:r>
            <a:r>
              <a:rPr lang="de-DE" dirty="0"/>
              <a:t> of simple </a:t>
            </a:r>
            <a:r>
              <a:rPr lang="de-DE" dirty="0" err="1"/>
              <a:t>masking</a:t>
            </a:r>
            <a:r>
              <a:rPr lang="de-DE" dirty="0"/>
              <a:t>,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segments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same </a:t>
            </a:r>
            <a:r>
              <a:rPr lang="de-DE" dirty="0" err="1"/>
              <a:t>video</a:t>
            </a:r>
            <a:r>
              <a:rPr lang="de-DE" dirty="0"/>
              <a:t>. Task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fake </a:t>
            </a:r>
            <a:r>
              <a:rPr lang="de-DE" dirty="0" err="1"/>
              <a:t>frames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original frame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3592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5802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showed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helping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relying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audio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P_m</a:t>
            </a:r>
            <a:r>
              <a:rPr lang="de-DE" dirty="0"/>
              <a:t> = 1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drop</a:t>
            </a:r>
            <a:r>
              <a:rPr lang="de-DE" dirty="0">
                <a:sym typeface="Wingdings" panose="05000000000000000000" pitchFamily="2" charset="2"/>
              </a:rPr>
              <a:t> out</a:t>
            </a:r>
            <a:endParaRPr lang="de-DE" dirty="0"/>
          </a:p>
          <a:p>
            <a:r>
              <a:rPr lang="de-DE" dirty="0"/>
              <a:t>_____________________________________________________________________________________________________________________________________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masking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endParaRPr lang="de-DE" dirty="0"/>
          </a:p>
          <a:p>
            <a:endParaRPr lang="de-DE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852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Model consists of independent encoders for each channel, a fusion module and a transformer encoder</a:t>
            </a:r>
          </a:p>
          <a:p>
            <a:r>
              <a:rPr lang="en-GB" dirty="0"/>
              <a:t>The text input is mapped into phonemes, then into phoneme features</a:t>
            </a:r>
          </a:p>
          <a:p>
            <a:r>
              <a:rPr lang="en-GB" dirty="0"/>
              <a:t>The features get concatenated as input for the transformer encoder</a:t>
            </a:r>
          </a:p>
          <a:p>
            <a:r>
              <a:rPr lang="en-GB" dirty="0"/>
              <a:t>A masked prediction loss is applied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328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universal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, audio-</a:t>
            </a:r>
            <a:r>
              <a:rPr lang="de-DE" dirty="0" err="1"/>
              <a:t>visual</a:t>
            </a:r>
            <a:r>
              <a:rPr lang="de-DE" dirty="0"/>
              <a:t>, etc.</a:t>
            </a:r>
          </a:p>
          <a:p>
            <a:r>
              <a:rPr lang="de-DE" dirty="0" err="1"/>
              <a:t>They</a:t>
            </a:r>
            <a:r>
              <a:rPr lang="de-DE" dirty="0"/>
              <a:t> also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modality</a:t>
            </a:r>
            <a:r>
              <a:rPr lang="de-DE" dirty="0"/>
              <a:t> </a:t>
            </a:r>
            <a:r>
              <a:rPr lang="de-DE" dirty="0" err="1"/>
              <a:t>dropout</a:t>
            </a:r>
            <a:endParaRPr lang="de-DE" dirty="0"/>
          </a:p>
          <a:p>
            <a:pPr defTabSz="990752">
              <a:defRPr/>
            </a:pPr>
            <a:r>
              <a:rPr lang="en-US" noProof="0" dirty="0"/>
              <a:t>Compute targets: Audio and visual features are extracted and then discretized with pre-trained AV-</a:t>
            </a:r>
            <a:r>
              <a:rPr lang="en-US" noProof="0" dirty="0" err="1"/>
              <a:t>HuBERT</a:t>
            </a:r>
            <a:r>
              <a:rPr lang="en-US" noProof="0" dirty="0"/>
              <a:t> clusters.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4232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, VAT LM </a:t>
            </a:r>
            <a:r>
              <a:rPr lang="de-DE" dirty="0" err="1"/>
              <a:t>outperforms</a:t>
            </a:r>
            <a:r>
              <a:rPr lang="de-DE" dirty="0"/>
              <a:t> AV-</a:t>
            </a:r>
            <a:r>
              <a:rPr lang="de-DE" dirty="0" err="1"/>
              <a:t>HuBERT</a:t>
            </a:r>
            <a:r>
              <a:rPr lang="de-DE" dirty="0"/>
              <a:t> in AVSR and VSR. VAT LM </a:t>
            </a:r>
            <a:r>
              <a:rPr lang="de-DE" dirty="0" err="1"/>
              <a:t>leverages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audio-</a:t>
            </a:r>
            <a:r>
              <a:rPr lang="de-DE" dirty="0" err="1"/>
              <a:t>only</a:t>
            </a:r>
            <a:r>
              <a:rPr lang="de-DE" dirty="0"/>
              <a:t>, audio-text and text-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923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audio</a:t>
            </a:r>
            <a:r>
              <a:rPr lang="de-DE" dirty="0"/>
              <a:t> and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raises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-training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-tuning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2721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VSR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achieving</a:t>
            </a:r>
            <a:r>
              <a:rPr lang="de-DE" dirty="0"/>
              <a:t> 26.2% WER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1.2 in AVSR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788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...</a:t>
            </a:r>
          </a:p>
          <a:p>
            <a:endParaRPr lang="de-DE" dirty="0"/>
          </a:p>
          <a:p>
            <a:r>
              <a:rPr lang="de-DE" dirty="0"/>
              <a:t>Bottom </a:t>
            </a:r>
            <a:r>
              <a:rPr lang="de-DE" dirty="0" err="1"/>
              <a:t>row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fine-tuned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AV-</a:t>
            </a:r>
            <a:r>
              <a:rPr lang="de-DE" dirty="0" err="1"/>
              <a:t>HuBERT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endParaRPr lang="de-DE" dirty="0"/>
          </a:p>
          <a:p>
            <a:r>
              <a:rPr lang="en-GB" dirty="0"/>
              <a:t>“In practice, we notice pre-training an audio-</a:t>
            </a:r>
            <a:r>
              <a:rPr lang="en-GB" dirty="0" err="1"/>
              <a:t>HuBERT</a:t>
            </a:r>
            <a:r>
              <a:rPr lang="en-GB" dirty="0"/>
              <a:t> with audio-visual cluster leads to better ASR performance (3.8%) than a pre-trained AV-</a:t>
            </a:r>
            <a:r>
              <a:rPr lang="en-GB" dirty="0" err="1"/>
              <a:t>HuBERT</a:t>
            </a:r>
            <a:r>
              <a:rPr lang="en-GB" dirty="0"/>
              <a:t> (4.6%)”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8385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of </a:t>
            </a:r>
            <a:r>
              <a:rPr lang="de-DE" dirty="0" err="1"/>
              <a:t>speech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latent </a:t>
            </a:r>
            <a:r>
              <a:rPr lang="de-DE" dirty="0" err="1"/>
              <a:t>space</a:t>
            </a:r>
            <a:endParaRPr lang="de-DE" dirty="0"/>
          </a:p>
          <a:p>
            <a:endParaRPr lang="de-DE" dirty="0"/>
          </a:p>
          <a:p>
            <a:pPr defTabSz="990752">
              <a:defRPr/>
            </a:pPr>
            <a:r>
              <a:rPr lang="de-DE" dirty="0"/>
              <a:t>The </a:t>
            </a:r>
            <a:r>
              <a:rPr lang="de-DE" dirty="0" err="1"/>
              <a:t>aim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latent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like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.</a:t>
            </a:r>
            <a:endParaRPr lang="en-GB" dirty="0"/>
          </a:p>
          <a:p>
            <a:endParaRPr lang="de-DE" dirty="0"/>
          </a:p>
          <a:p>
            <a:r>
              <a:rPr lang="de-DE" dirty="0"/>
              <a:t>Downstream Tasks: </a:t>
            </a:r>
            <a:r>
              <a:rPr lang="de-DE" dirty="0" err="1"/>
              <a:t>Automatic</a:t>
            </a:r>
            <a:r>
              <a:rPr lang="de-DE" dirty="0"/>
              <a:t> Speech Recognition, Speaker </a:t>
            </a:r>
            <a:r>
              <a:rPr lang="de-DE" dirty="0" err="1"/>
              <a:t>Identification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Text Word </a:t>
            </a:r>
            <a:r>
              <a:rPr lang="de-DE" dirty="0" err="1"/>
              <a:t>Embeddings</a:t>
            </a:r>
            <a:r>
              <a:rPr lang="de-DE" dirty="0"/>
              <a:t>, but </a:t>
            </a:r>
            <a:r>
              <a:rPr lang="de-DE" b="0" dirty="0" err="1"/>
              <a:t>using</a:t>
            </a:r>
            <a:r>
              <a:rPr lang="de-DE" b="0" dirty="0"/>
              <a:t> </a:t>
            </a:r>
            <a:r>
              <a:rPr lang="de-DE" b="0" dirty="0" err="1"/>
              <a:t>continuous</a:t>
            </a:r>
            <a:r>
              <a:rPr lang="de-DE" b="0" dirty="0"/>
              <a:t> </a:t>
            </a:r>
            <a:r>
              <a:rPr lang="de-DE" b="0" dirty="0" err="1"/>
              <a:t>input</a:t>
            </a:r>
            <a:r>
              <a:rPr lang="de-DE" b="0" dirty="0"/>
              <a:t>. Also </a:t>
            </a:r>
            <a:r>
              <a:rPr lang="de-DE" b="0" dirty="0" err="1"/>
              <a:t>more</a:t>
            </a:r>
            <a:r>
              <a:rPr lang="de-DE" b="0" dirty="0"/>
              <a:t> </a:t>
            </a:r>
            <a:r>
              <a:rPr lang="de-DE" b="0" dirty="0" err="1"/>
              <a:t>information</a:t>
            </a:r>
            <a:r>
              <a:rPr lang="de-DE" b="0" dirty="0"/>
              <a:t> in </a:t>
            </a:r>
            <a:r>
              <a:rPr lang="de-DE" b="0" dirty="0" err="1"/>
              <a:t>audio</a:t>
            </a:r>
            <a:r>
              <a:rPr lang="de-DE" b="0" dirty="0"/>
              <a:t> </a:t>
            </a:r>
            <a:r>
              <a:rPr lang="de-DE" b="0" dirty="0" err="1"/>
              <a:t>data</a:t>
            </a:r>
            <a:endParaRPr lang="de-DE" b="0" dirty="0"/>
          </a:p>
          <a:p>
            <a:endParaRPr lang="de-DE" b="0" dirty="0"/>
          </a:p>
          <a:p>
            <a:r>
              <a:rPr lang="de-DE" b="0" dirty="0"/>
              <a:t>The </a:t>
            </a:r>
            <a:r>
              <a:rPr lang="de-DE" b="0" dirty="0" err="1"/>
              <a:t>common</a:t>
            </a:r>
            <a:r>
              <a:rPr lang="de-DE" b="0" dirty="0"/>
              <a:t> </a:t>
            </a:r>
            <a:r>
              <a:rPr lang="de-DE" b="0" dirty="0" err="1"/>
              <a:t>training</a:t>
            </a:r>
            <a:r>
              <a:rPr lang="de-DE" b="0" dirty="0"/>
              <a:t> </a:t>
            </a:r>
            <a:r>
              <a:rPr lang="de-DE" b="0" dirty="0" err="1"/>
              <a:t>procedure</a:t>
            </a:r>
            <a:r>
              <a:rPr lang="de-DE" b="0" dirty="0"/>
              <a:t>:</a:t>
            </a:r>
          </a:p>
          <a:p>
            <a:endParaRPr lang="de-DE" b="0" dirty="0"/>
          </a:p>
          <a:p>
            <a:r>
              <a:rPr lang="de-DE" b="0" dirty="0" err="1"/>
              <a:t>Learn</a:t>
            </a:r>
            <a:r>
              <a:rPr lang="de-DE" b="0" dirty="0"/>
              <a:t> </a:t>
            </a:r>
            <a:r>
              <a:rPr lang="de-DE" b="0" dirty="0" err="1"/>
              <a:t>input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representation</a:t>
            </a:r>
            <a:r>
              <a:rPr lang="de-DE" b="0" dirty="0"/>
              <a:t> </a:t>
            </a:r>
            <a:r>
              <a:rPr lang="de-DE" b="0" dirty="0" err="1"/>
              <a:t>mapping</a:t>
            </a:r>
            <a:endParaRPr lang="de-DE" dirty="0"/>
          </a:p>
          <a:p>
            <a:r>
              <a:rPr lang="de-DE" dirty="0" err="1"/>
              <a:t>Finetune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9729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dirty="0"/>
              <a:t>Disentangled … ,  surrounding noise to ensure increased stability of downstream tasks</a:t>
            </a:r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Invariance to noise ensures stability</a:t>
            </a:r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Noise is common in audio input and not so common in textual input </a:t>
            </a:r>
            <a:r>
              <a:rPr lang="en-US" dirty="0">
                <a:sym typeface="Wingdings" panose="05000000000000000000" pitchFamily="2" charset="2"/>
              </a:rPr>
              <a:t> New challenges</a:t>
            </a:r>
            <a:endParaRPr lang="en-US" dirty="0"/>
          </a:p>
          <a:p>
            <a:pPr defTabSz="990752">
              <a:defRPr/>
            </a:pPr>
            <a:endParaRPr lang="en-US" dirty="0"/>
          </a:p>
          <a:p>
            <a:pPr defTabSz="990752">
              <a:defRPr/>
            </a:pPr>
            <a:r>
              <a:rPr lang="en-US" dirty="0"/>
              <a:t>Hierarchy supports applications with different requirements</a:t>
            </a:r>
          </a:p>
          <a:p>
            <a:r>
              <a:rPr lang="en-GB" dirty="0"/>
              <a:t>Speaker identification low level features, translation high level like semantics of the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254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GB" dirty="0"/>
              <a:t>Clustering: Recognize word patterns by finding cluster closest to input.  </a:t>
            </a:r>
            <a:r>
              <a:rPr lang="de-DE" dirty="0"/>
              <a:t>Clusters </a:t>
            </a:r>
            <a:r>
              <a:rPr lang="de-DE" dirty="0" err="1"/>
              <a:t>centers</a:t>
            </a:r>
            <a:r>
              <a:rPr lang="de-DE"/>
              <a:t> are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of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defTabSz="990752">
              <a:defRPr/>
            </a:pPr>
            <a:endParaRPr lang="de-DE" dirty="0"/>
          </a:p>
          <a:p>
            <a:pPr defTabSz="990752">
              <a:defRPr/>
            </a:pPr>
            <a:r>
              <a:rPr lang="de-DE" dirty="0" err="1"/>
              <a:t>Pretext</a:t>
            </a:r>
            <a:r>
              <a:rPr lang="de-DE" dirty="0"/>
              <a:t>: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unlabeled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construct</a:t>
            </a:r>
            <a:r>
              <a:rPr lang="de-DE" dirty="0"/>
              <a:t> a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.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in a </a:t>
            </a:r>
            <a:r>
              <a:rPr lang="de-DE" dirty="0" err="1"/>
              <a:t>sequence</a:t>
            </a:r>
            <a:r>
              <a:rPr lang="de-DE" dirty="0"/>
              <a:t> of </a:t>
            </a:r>
            <a:r>
              <a:rPr lang="de-DE" dirty="0" err="1"/>
              <a:t>words</a:t>
            </a:r>
            <a:endParaRPr lang="de-DE" dirty="0"/>
          </a:p>
          <a:p>
            <a:r>
              <a:rPr lang="de-DE" dirty="0"/>
              <a:t>______________________________________________________________________________________________________________</a:t>
            </a:r>
          </a:p>
          <a:p>
            <a:r>
              <a:rPr lang="en-GB" dirty="0"/>
              <a:t>HMMs allowed for the processing of continuous speech rather than just isolated word recognition</a:t>
            </a:r>
          </a:p>
          <a:p>
            <a:endParaRPr lang="de-DE" dirty="0"/>
          </a:p>
          <a:p>
            <a:r>
              <a:rPr lang="de-DE" dirty="0"/>
              <a:t>BERT = </a:t>
            </a:r>
            <a:r>
              <a:rPr lang="de-DE" dirty="0" err="1"/>
              <a:t>Bidirectional</a:t>
            </a:r>
            <a:r>
              <a:rPr lang="de-DE" dirty="0"/>
              <a:t> Encoder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Transformers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95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80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US" noProof="0" dirty="0"/>
              <a:t>Holds the idea of…</a:t>
            </a:r>
          </a:p>
          <a:p>
            <a:pPr defTabSz="990752">
              <a:defRPr/>
            </a:pPr>
            <a:r>
              <a:rPr lang="en-US" noProof="0" dirty="0"/>
              <a:t>Maximize distance between dissimilar samples </a:t>
            </a:r>
            <a:r>
              <a:rPr lang="de-DE" dirty="0"/>
              <a:t>(negatives)</a:t>
            </a:r>
          </a:p>
          <a:p>
            <a:pPr defTabSz="990752">
              <a:defRPr/>
            </a:pPr>
            <a:r>
              <a:rPr lang="en-US" noProof="0" dirty="0"/>
              <a:t>Minimize distance between similar samples </a:t>
            </a:r>
            <a:r>
              <a:rPr lang="de-DE" dirty="0"/>
              <a:t>(positives)</a:t>
            </a:r>
          </a:p>
          <a:p>
            <a:pPr defTabSz="990752">
              <a:defRPr/>
            </a:pPr>
            <a:endParaRPr lang="de-DE" sz="1300" dirty="0"/>
          </a:p>
          <a:p>
            <a:pPr defTabSz="990752">
              <a:defRPr/>
            </a:pPr>
            <a:r>
              <a:rPr lang="en-GB" sz="1300" dirty="0"/>
              <a:t>The loss function measures the similarity between the target representation and the positive normalized by the total similarity to the target and negatives.</a:t>
            </a:r>
            <a:endParaRPr lang="de-DE" sz="1300" dirty="0"/>
          </a:p>
          <a:p>
            <a:endParaRPr lang="de-DE" sz="1300" dirty="0"/>
          </a:p>
          <a:p>
            <a:r>
              <a:rPr lang="de-DE" dirty="0"/>
              <a:t>In </a:t>
            </a:r>
            <a:r>
              <a:rPr lang="en-US" noProof="0" dirty="0"/>
              <a:t>general</a:t>
            </a:r>
            <a:r>
              <a:rPr lang="de-DE" dirty="0"/>
              <a:t>: </a:t>
            </a:r>
            <a:r>
              <a:rPr lang="en-US" noProof="0" dirty="0"/>
              <a:t>Get similar samples for example by augmenting</a:t>
            </a:r>
          </a:p>
          <a:p>
            <a:r>
              <a:rPr lang="en-US" noProof="0" dirty="0"/>
              <a:t>Or: Treat all samples in a batch as negatives. With big enough batch this is </a:t>
            </a:r>
            <a:r>
              <a:rPr lang="de-DE" dirty="0"/>
              <a:t>valid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9200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4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multi-modal </a:t>
            </a:r>
            <a:r>
              <a:rPr lang="de-DE" dirty="0" err="1"/>
              <a:t>speech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6FCE9-5A9D-455A-BE37-0E2337950A31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12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D0FCD5-BD72-8E57-0AF7-108975F2E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6DEF41-88A3-F064-FD7A-491D86D3D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82F571-19E6-6A7C-7213-7D6C6C9E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B00C01-DFB0-79DC-D426-EB332CD9F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88517C-8D16-EE6E-EF45-31A3691A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142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05F8F-FE1F-1596-7D42-06BBC0B7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3F587E2-EC81-C84B-A05D-DC53039EA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E1812E-E5A5-0F6F-A8CB-FAE8E159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A4589-5EF1-7D09-C37E-AF824806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F5A371-2DB8-DD5C-07F0-D3FF9A96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396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6D2C226-694B-3725-3750-6FFF28EAE7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34F074-4B47-8F6B-C86F-FDBCB9CB5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DA465A-724E-DC07-6D54-E8B1A2A3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3714AA-A497-BAD5-2634-D3E57216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F501EA-D6AF-7603-240B-EEEADB2B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07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4F510-4BEB-940D-D150-D875CF14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EBF189-19D5-C96C-3B41-E4A9A69D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28838-5A24-E5A2-920F-447A96D7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3EBE79-6708-220D-CB38-6F444A46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532354-CD64-4A8A-3308-3CC2E0B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94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04BAD-381B-88A3-E276-FA45F4728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16DB20-B84A-1224-C45A-7EE479803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C94858-DDC5-633B-4B2C-87A9150F8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314ADE-F925-FFC3-8E40-F73566893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12C67B-BEC6-D79A-5409-5723EF38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364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325D0-AAED-36EA-2B40-29E34F07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AD904B-5FFD-8B44-A14B-1B218BFDE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8296AE-2AA7-2DEE-16AD-97D7E1C65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6F9F1F-BAF8-86D5-7A9A-846B1566A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BB4D40-5B3F-A464-0BC9-6D15A2D6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47676B-169B-3648-2BEA-15904468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686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720B4-3CB7-9CEF-22BE-D947F19E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FE82B8-6443-F685-DF83-28F6A06E5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AB1880-2B69-8C5A-972C-ED70BF63E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A34BC13-F0D9-9934-7979-9A027FC07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A7D57F-7F6A-5314-6BC1-20A0288D9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437923-F540-2EAB-84C6-6B81BCD0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FD973A7-E3ED-0532-35B9-2085DAC6A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B768A5E-97E7-9E2A-22E5-FD7156A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606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63354-A517-363E-D644-7438E3E3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624D16-E581-495D-4929-9E422B42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35AF8E-C929-EA29-619D-884EC518C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54F8F3-19A8-4521-ABDD-4CFCAB42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003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89F9E1E-94E5-7F8F-3863-D97E91C2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3B89ED-32C4-DFF5-E596-BEC4C057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94CDC0-C458-F9EB-BF31-E287259A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26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7F837-19F7-66D5-4C49-95AEAEEE4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A5670F-F26B-93B7-1349-93A2A40FF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47FBE6-DE14-7653-12CE-712459F8C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F94A98-BBFA-DB52-C819-CD538C4BA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B11349-4304-9D6F-1BE9-713CBD73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15FE07-5471-B558-6974-F8D8859F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81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BF333-2AF3-71EA-66B2-598B143BD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8D30EE-F9C5-8B10-9762-71E1E011C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D29055-5C65-B7E7-6855-41C4D4C95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FCCAE0-5ABA-1E4A-576F-F654735A7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EA6315-5BDD-2A00-10D4-F496302D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FF03D2-043F-9F5B-B962-4757E7A8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964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1329179-045C-AD97-D0DC-2B57841D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2CEE81-2F20-BCB6-E45E-61049F53C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CC27E4-B56B-9314-8FE4-9712E4ED0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B8F18-A9D3-E51C-2D48-955CA2F92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31A581-07F2-FFBE-9B8E-C03264FFE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9C08E-11F1-4614-AD94-2F79D605AB8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8DB98B1-3FD0-338A-2559-D09C22056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7" b="7536"/>
          <a:stretch/>
        </p:blipFill>
        <p:spPr>
          <a:xfrm>
            <a:off x="9027416" y="5038686"/>
            <a:ext cx="3015727" cy="1819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0FEC4CB-9E24-8D58-83D4-EDF4EF2E3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Multi-modal Speech </a:t>
            </a:r>
            <a:r>
              <a:rPr lang="en-GB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D4CFA55-7537-78A9-8A97-12ACFA865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013967"/>
          </a:xfrm>
        </p:spPr>
        <p:txBody>
          <a:bodyPr>
            <a:normAutofit/>
          </a:bodyPr>
          <a:lstStyle/>
          <a:p>
            <a:r>
              <a:rPr lang="de-DE" sz="2800" dirty="0"/>
              <a:t>Carlos Schmidt</a:t>
            </a:r>
          </a:p>
          <a:p>
            <a:r>
              <a:rPr lang="de-DE" sz="1800" dirty="0"/>
              <a:t>05.12.2023</a:t>
            </a:r>
          </a:p>
        </p:txBody>
      </p:sp>
      <p:pic>
        <p:nvPicPr>
          <p:cNvPr id="7" name="Grafik 6" descr="Ein Bild, das Dunkelheit, Screenshot, Kunst enthält.&#10;&#10;Automatisch generierte Beschreibung">
            <a:extLst>
              <a:ext uri="{FF2B5EF4-FFF2-40B4-BE49-F238E27FC236}">
                <a16:creationId xmlns:a16="http://schemas.microsoft.com/office/drawing/2014/main" id="{3FCEBEE6-092E-B688-8049-7595346C3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" y="5387161"/>
            <a:ext cx="3614716" cy="112236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6F7216E-DF9A-4852-0D2C-1C1C9B172EF2}"/>
              </a:ext>
            </a:extLst>
          </p:cNvPr>
          <p:cNvSpPr txBox="1"/>
          <p:nvPr/>
        </p:nvSpPr>
        <p:spPr>
          <a:xfrm>
            <a:off x="4289173" y="5809844"/>
            <a:ext cx="4961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Lorem ipsum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dolor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sit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amet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consectetur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adipisici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sz="1200" b="1" u="sng" dirty="0" err="1">
                <a:solidFill>
                  <a:schemeClr val="bg2">
                    <a:lumMod val="50000"/>
                  </a:schemeClr>
                </a:solidFill>
              </a:rPr>
              <a:t>elit</a:t>
            </a:r>
            <a:r>
              <a:rPr lang="en-GB" sz="1200" b="1" u="sng" dirty="0">
                <a:solidFill>
                  <a:schemeClr val="bg2">
                    <a:lumMod val="50000"/>
                  </a:schemeClr>
                </a:solidFill>
              </a:rPr>
              <a:t>, …</a:t>
            </a:r>
            <a:endParaRPr lang="en-GB" sz="1200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40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7300" dirty="0"/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66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A366F3D-9768-4437-414F-001CB08D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83609"/>
            <a:ext cx="4586785" cy="24933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CNN + Transformer architecture</a:t>
            </a:r>
          </a:p>
          <a:p>
            <a:pPr lvl="1"/>
            <a:r>
              <a:rPr lang="en-US" dirty="0"/>
              <a:t>Contrastive learning</a:t>
            </a:r>
          </a:p>
          <a:p>
            <a:pPr lvl="2"/>
            <a:r>
              <a:rPr lang="en-GB" sz="1600" dirty="0"/>
              <a:t>Maximize similarity between contextualized and localized representation</a:t>
            </a:r>
          </a:p>
          <a:p>
            <a:pPr lvl="2"/>
            <a:r>
              <a:rPr lang="en-US" sz="1600" dirty="0"/>
              <a:t>Targets are taken only at masked timesteps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B0B2BEE-6E8C-1B76-B26A-1A71DAA783B2}"/>
                  </a:ext>
                </a:extLst>
              </p:cNvPr>
              <p:cNvSpPr txBox="1"/>
              <p:nvPr/>
            </p:nvSpPr>
            <p:spPr>
              <a:xfrm>
                <a:off x="6883682" y="3921595"/>
                <a:ext cx="2539436" cy="517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4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B0B2BEE-6E8C-1B76-B26A-1A71DAA7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682" y="3921595"/>
                <a:ext cx="2539436" cy="517193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8DFF6E2-6BEE-D941-BF39-2442F7D14720}"/>
              </a:ext>
            </a:extLst>
          </p:cNvPr>
          <p:cNvSpPr txBox="1">
            <a:spLocks/>
          </p:cNvSpPr>
          <p:nvPr/>
        </p:nvSpPr>
        <p:spPr>
          <a:xfrm>
            <a:off x="5043056" y="6023207"/>
            <a:ext cx="49538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[7]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620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pPr marL="0" indent="0">
              <a:buNone/>
            </a:pPr>
            <a:r>
              <a:rPr lang="en-US" dirty="0" err="1"/>
              <a:t>HuBERT</a:t>
            </a:r>
            <a:r>
              <a:rPr lang="en-US" dirty="0"/>
              <a:t> (Hidden Unit BERT)</a:t>
            </a:r>
          </a:p>
          <a:p>
            <a:pPr lvl="1"/>
            <a:r>
              <a:rPr lang="en-US" dirty="0"/>
              <a:t>CNN + Transformer</a:t>
            </a:r>
          </a:p>
          <a:p>
            <a:pPr lvl="1"/>
            <a:r>
              <a:rPr lang="en-US" dirty="0"/>
              <a:t>Predictive learning</a:t>
            </a:r>
          </a:p>
          <a:p>
            <a:pPr marL="914400" lvl="2" indent="0">
              <a:buNone/>
            </a:pPr>
            <a:r>
              <a:rPr lang="en-US" dirty="0"/>
              <a:t>1. Cluster inputs with k-means on audio features (or even wav2vec 2.0)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targets</a:t>
            </a:r>
          </a:p>
          <a:p>
            <a:pPr marL="914400" lvl="2" indent="0">
              <a:buNone/>
            </a:pPr>
            <a:r>
              <a:rPr lang="en-US" dirty="0"/>
              <a:t>2. Predict targets given masked inputs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Repeat with intermediate representations of </a:t>
            </a:r>
            <a:r>
              <a:rPr lang="en-US" dirty="0" err="1"/>
              <a:t>HuBERT</a:t>
            </a:r>
            <a:r>
              <a:rPr lang="en-US" dirty="0"/>
              <a:t> encoder as new 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942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r>
              <a:rPr lang="en-US" dirty="0" err="1"/>
              <a:t>HuBERT</a:t>
            </a:r>
            <a:r>
              <a:rPr lang="en-US" dirty="0"/>
              <a:t> (Hidden Unit BERT) (Audio input)</a:t>
            </a:r>
          </a:p>
          <a:p>
            <a:pPr lvl="1"/>
            <a:r>
              <a:rPr lang="en-US" dirty="0"/>
              <a:t>Predictive learning</a:t>
            </a:r>
          </a:p>
          <a:p>
            <a:pPr lvl="2"/>
            <a:r>
              <a:rPr lang="en-US" dirty="0"/>
              <a:t>1. Cluster inputs with k-means (or even wav2vec 2.0) -&gt; targets</a:t>
            </a:r>
          </a:p>
          <a:p>
            <a:pPr lvl="2"/>
            <a:r>
              <a:rPr lang="en-US" dirty="0"/>
              <a:t>2. Predict targets given inputs</a:t>
            </a:r>
          </a:p>
          <a:p>
            <a:pPr lvl="2"/>
            <a:r>
              <a:rPr lang="en-US" dirty="0"/>
              <a:t>Repeat with new cluster centers: intermediate representations </a:t>
            </a:r>
            <a:r>
              <a:rPr lang="en-US" dirty="0" err="1"/>
              <a:t>HuBERT</a:t>
            </a:r>
            <a:r>
              <a:rPr lang="en-US" dirty="0"/>
              <a:t> encoder</a:t>
            </a:r>
          </a:p>
          <a:p>
            <a:pPr lvl="1"/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13</a:t>
            </a:fld>
            <a:endParaRPr lang="de-DE" dirty="0"/>
          </a:p>
        </p:txBody>
      </p:sp>
      <p:pic>
        <p:nvPicPr>
          <p:cNvPr id="8" name="Grafik 7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3F8936E7-0A67-DCB9-F6D5-39C2BD532F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286" r="-27" b="5289"/>
          <a:stretch/>
        </p:blipFill>
        <p:spPr>
          <a:xfrm>
            <a:off x="719459" y="785696"/>
            <a:ext cx="10753082" cy="528660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541C406-2B75-E9EA-23E7-611BCA91673A}"/>
              </a:ext>
            </a:extLst>
          </p:cNvPr>
          <p:cNvSpPr txBox="1"/>
          <p:nvPr/>
        </p:nvSpPr>
        <p:spPr>
          <a:xfrm>
            <a:off x="10363795" y="5939967"/>
            <a:ext cx="444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84529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D5918-58C4-9A1A-72ED-08A5D498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 approaches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29A0-6A42-D439-44FF-E5C1BB0B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wav2vec 2.0 [7]</a:t>
            </a:r>
          </a:p>
          <a:p>
            <a:pPr lvl="1"/>
            <a:r>
              <a:rPr lang="en-US" dirty="0"/>
              <a:t>Contrastive learning</a:t>
            </a:r>
          </a:p>
          <a:p>
            <a:pPr marL="0" indent="0">
              <a:buNone/>
            </a:pPr>
            <a:r>
              <a:rPr lang="en-US" dirty="0" err="1"/>
              <a:t>HuBERT</a:t>
            </a:r>
            <a:r>
              <a:rPr lang="en-US" dirty="0"/>
              <a:t> (Hidden Unit BERT)</a:t>
            </a:r>
          </a:p>
          <a:p>
            <a:pPr lvl="1"/>
            <a:r>
              <a:rPr lang="en-US" dirty="0"/>
              <a:t>Predictive learning</a:t>
            </a:r>
          </a:p>
          <a:p>
            <a:pPr marL="0" indent="0">
              <a:buNone/>
            </a:pPr>
            <a:r>
              <a:rPr lang="en-US" dirty="0"/>
              <a:t>Many more… [1]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7044-445B-8A71-6FDA-7C1B54679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A631EC-F945-1CFF-CC1F-4B965475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3A7482-7144-853C-2316-41B365C3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33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7300" dirty="0"/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16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SpeechT5</a:t>
            </a:r>
            <a:r>
              <a:rPr lang="de-DE" dirty="0"/>
              <a:t> </a:t>
            </a:r>
            <a:r>
              <a:rPr lang="de-DE" sz="1600" dirty="0"/>
              <a:t>(10/21)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39428-2238-5C4F-EA42-1FF1034A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47850"/>
            <a:ext cx="4603955" cy="4351338"/>
          </a:xfrm>
        </p:spPr>
        <p:txBody>
          <a:bodyPr/>
          <a:lstStyle/>
          <a:p>
            <a:r>
              <a:rPr lang="en-US" dirty="0"/>
              <a:t>Speech/Text representation learning</a:t>
            </a:r>
          </a:p>
          <a:p>
            <a:r>
              <a:rPr lang="en-US" dirty="0"/>
              <a:t>Expansion of T5 framework </a:t>
            </a:r>
            <a:r>
              <a:rPr lang="en-US" sz="2100" dirty="0"/>
              <a:t>“</a:t>
            </a:r>
            <a:r>
              <a:rPr lang="en-US" sz="2100" b="1" dirty="0"/>
              <a:t>T</a:t>
            </a:r>
            <a:r>
              <a:rPr lang="en-US" sz="2100" dirty="0"/>
              <a:t>ext-</a:t>
            </a:r>
            <a:r>
              <a:rPr lang="en-US" sz="2100" b="1" dirty="0"/>
              <a:t>t</a:t>
            </a:r>
            <a:r>
              <a:rPr lang="en-US" sz="2100" dirty="0"/>
              <a:t>o-</a:t>
            </a:r>
            <a:r>
              <a:rPr lang="en-US" sz="2100" b="1" dirty="0"/>
              <a:t>T</a:t>
            </a:r>
            <a:r>
              <a:rPr lang="en-US" sz="2100" dirty="0"/>
              <a:t>ext </a:t>
            </a:r>
            <a:r>
              <a:rPr lang="en-US" sz="2100" b="1" dirty="0"/>
              <a:t>T</a:t>
            </a:r>
            <a:r>
              <a:rPr lang="en-US" sz="2100" dirty="0"/>
              <a:t>ransfer </a:t>
            </a:r>
            <a:r>
              <a:rPr lang="en-US" sz="2100" b="1" dirty="0"/>
              <a:t>T</a:t>
            </a:r>
            <a:r>
              <a:rPr lang="en-US" sz="2100" dirty="0"/>
              <a:t>ransformer”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6E30D-69D8-46FC-1F81-97FC2D854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97" y="1978996"/>
            <a:ext cx="6085846" cy="29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6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200" dirty="0"/>
              <a:t>SpeechT5: Architecture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17</a:t>
            </a:fld>
            <a:endParaRPr lang="de-DE" dirty="0"/>
          </a:p>
        </p:txBody>
      </p:sp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92C9F6B-F3E4-475B-979F-3B630AC8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6" y="2002661"/>
            <a:ext cx="10940527" cy="34773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599EF05-FE7B-E5C3-C50E-8B8FC65EA582}"/>
              </a:ext>
            </a:extLst>
          </p:cNvPr>
          <p:cNvSpPr txBox="1"/>
          <p:nvPr/>
        </p:nvSpPr>
        <p:spPr>
          <a:xfrm>
            <a:off x="10815515" y="560733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31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0237B8-8B96-DE96-EA74-C2180761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SpeechT5: 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39428-2238-5C4F-EA42-1FF1034A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objective: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Pre-trained with uncorrelated, unlabeled speech and text data</a:t>
            </a:r>
          </a:p>
          <a:p>
            <a:r>
              <a:rPr lang="en-US" dirty="0"/>
              <a:t>Shared representation space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45F5A-5F84-3DAA-D947-9CB10D1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E2E0EC-EE74-FA84-73F1-5E3DE571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8DCF89-03A3-987E-DC00-E02C395B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18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3E23A4-9346-63B1-A320-6E95BFB8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61" y="2314096"/>
            <a:ext cx="6155051" cy="8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8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SpeechT5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ASR Performance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8C9D8D-A4DC-059E-1039-E67AE71D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02" y="2108664"/>
            <a:ext cx="6903720" cy="264067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3DC2F4B-D31C-B8DF-DD20-DFBEAEA15B67}"/>
              </a:ext>
            </a:extLst>
          </p:cNvPr>
          <p:cNvSpPr txBox="1"/>
          <p:nvPr/>
        </p:nvSpPr>
        <p:spPr>
          <a:xfrm>
            <a:off x="4645002" y="4749336"/>
            <a:ext cx="3222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Baseline: SpeechT5 initialized w/ </a:t>
            </a:r>
            <a:r>
              <a:rPr lang="en-US" sz="1100" dirty="0" err="1"/>
              <a:t>HuBERT</a:t>
            </a:r>
            <a:r>
              <a:rPr lang="en-US" sz="1100" dirty="0"/>
              <a:t> base model</a:t>
            </a:r>
            <a:br>
              <a:rPr lang="en-US" sz="1100" dirty="0"/>
            </a:br>
            <a:r>
              <a:rPr lang="en-US" sz="1100" dirty="0"/>
              <a:t>Dataset: </a:t>
            </a:r>
            <a:r>
              <a:rPr lang="en-US" sz="1100" dirty="0" err="1"/>
              <a:t>LibriSpeech</a:t>
            </a:r>
            <a:r>
              <a:rPr lang="en-US" sz="1100" dirty="0"/>
              <a:t> [5]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00BACF-9142-E0B5-F89C-55B34056B712}"/>
              </a:ext>
            </a:extLst>
          </p:cNvPr>
          <p:cNvSpPr txBox="1"/>
          <p:nvPr/>
        </p:nvSpPr>
        <p:spPr>
          <a:xfrm>
            <a:off x="11105972" y="474933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0519866-5B0A-3FED-5E5C-9323CFF05417}"/>
              </a:ext>
            </a:extLst>
          </p:cNvPr>
          <p:cNvSpPr/>
          <p:nvPr/>
        </p:nvSpPr>
        <p:spPr>
          <a:xfrm>
            <a:off x="8468751" y="3397348"/>
            <a:ext cx="2837494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D24B185-943A-2619-6DC7-A5E80B1E4A55}"/>
              </a:ext>
            </a:extLst>
          </p:cNvPr>
          <p:cNvSpPr/>
          <p:nvPr/>
        </p:nvSpPr>
        <p:spPr>
          <a:xfrm>
            <a:off x="8440615" y="4473526"/>
            <a:ext cx="2884387" cy="184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07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300" dirty="0"/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20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SpeechT5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00BACF-9142-E0B5-F89C-55B34056B712}"/>
              </a:ext>
            </a:extLst>
          </p:cNvPr>
          <p:cNvSpPr txBox="1"/>
          <p:nvPr/>
        </p:nvSpPr>
        <p:spPr>
          <a:xfrm>
            <a:off x="10817214" y="464988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3AE77D4-EF9A-D6E6-E4B5-1FDDC4CE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62" y="2141318"/>
            <a:ext cx="6609805" cy="2575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566104C-26D9-AEE8-A0A4-334BC268EB5C}"/>
                  </a:ext>
                </a:extLst>
              </p:cNvPr>
              <p:cNvSpPr txBox="1"/>
              <p:nvPr/>
            </p:nvSpPr>
            <p:spPr>
              <a:xfrm>
                <a:off x="4568162" y="4757609"/>
                <a:ext cx="343844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𝑚𝑙𝑚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sz="1100" dirty="0"/>
                  <a:t> is cross-entropy loss for speech PT (has two losses)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566104C-26D9-AEE8-A0A4-334BC268E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162" y="4757609"/>
                <a:ext cx="3438442" cy="261610"/>
              </a:xfrm>
              <a:prstGeom prst="rect">
                <a:avLst/>
              </a:prstGeom>
              <a:blipFill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FD9319A6-835D-304B-19CA-65A8F50DAA9F}"/>
              </a:ext>
            </a:extLst>
          </p:cNvPr>
          <p:cNvSpPr/>
          <p:nvPr/>
        </p:nvSpPr>
        <p:spPr>
          <a:xfrm>
            <a:off x="7115909" y="3671669"/>
            <a:ext cx="4080816" cy="302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8F826E-50A3-6140-5596-2298167CC1C2}"/>
              </a:ext>
            </a:extLst>
          </p:cNvPr>
          <p:cNvSpPr/>
          <p:nvPr/>
        </p:nvSpPr>
        <p:spPr>
          <a:xfrm>
            <a:off x="7115909" y="3978813"/>
            <a:ext cx="4080816" cy="288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89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 dirty="0"/>
              <a:t>AV-HuBERT</a:t>
            </a:r>
            <a:r>
              <a:rPr lang="en-US" dirty="0"/>
              <a:t> </a:t>
            </a:r>
            <a:r>
              <a:rPr lang="en-US" sz="1600" dirty="0"/>
              <a:t>(03/22)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D85934-B3B6-E0EF-C5FA-FDB5E52BA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HuBERT</a:t>
            </a:r>
            <a:endParaRPr lang="en-US" dirty="0"/>
          </a:p>
          <a:p>
            <a:r>
              <a:rPr lang="en-US" dirty="0"/>
              <a:t>Audio and visual channels as input</a:t>
            </a:r>
          </a:p>
          <a:p>
            <a:r>
              <a:rPr lang="en-US" dirty="0"/>
              <a:t>Predict target clusters which are constantly updated</a:t>
            </a:r>
          </a:p>
          <a:p>
            <a:r>
              <a:rPr lang="en-US" dirty="0"/>
              <a:t>Initialized by k-means clustering on audio features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345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355057-BC25-5B92-6550-D8EB86DA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200" dirty="0"/>
              <a:t>: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Architecture</a:t>
            </a:r>
          </a:p>
        </p:txBody>
      </p:sp>
      <p:pic>
        <p:nvPicPr>
          <p:cNvPr id="8" name="Grafik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4784642-71AC-3C5D-B8D0-175F33C8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58" y="1436914"/>
            <a:ext cx="10069284" cy="478291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35FDA0-7453-591A-0D59-B546CE20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88B6D-522E-2AD4-F9E1-57E472A4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A9C9D-9626-2A72-7724-3EB896F2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77E326-2F37-BC27-28CD-12955EC7AD2E}"/>
              </a:ext>
            </a:extLst>
          </p:cNvPr>
          <p:cNvSpPr txBox="1"/>
          <p:nvPr/>
        </p:nvSpPr>
        <p:spPr>
          <a:xfrm>
            <a:off x="10916492" y="59849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87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55057-BC25-5B92-6550-D8EB86DA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200" dirty="0"/>
              <a:t>AV-</a:t>
            </a:r>
            <a:r>
              <a:rPr lang="de-DE" sz="5200" dirty="0" err="1"/>
              <a:t>HuBERT</a:t>
            </a:r>
            <a:r>
              <a:rPr lang="de-DE" sz="5200" dirty="0"/>
              <a:t>: Training</a:t>
            </a:r>
            <a:endParaRPr lang="en-GB" sz="5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6D1278-C109-328D-C61D-36AFE6529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Modality dropout</a:t>
            </a:r>
          </a:p>
          <a:p>
            <a:endParaRPr lang="en-US" dirty="0"/>
          </a:p>
          <a:p>
            <a:r>
              <a:rPr lang="en-US" dirty="0"/>
              <a:t>Masking by substitution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Generative and predictive learning (masked prediction / learned targets)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35FDA0-7453-591A-0D59-B546CE20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88B6D-522E-2AD4-F9E1-57E472A4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7A9C9D-9626-2A72-7724-3EB896F2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5A33D68-1ECB-98E2-E3D4-2566C85F5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19" y="1690688"/>
            <a:ext cx="4767962" cy="8753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D616B74-5ADE-DB82-7897-94D168F1C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46" y="2855883"/>
            <a:ext cx="2732612" cy="37817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7429E6B-70D2-D22D-1B7D-35FABA2A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008" y="2855883"/>
            <a:ext cx="2023930" cy="3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1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Lip-Reading (VSR) Performance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EC0065F-65B7-5908-818E-B7247E94D899}"/>
              </a:ext>
            </a:extLst>
          </p:cNvPr>
          <p:cNvGrpSpPr/>
          <p:nvPr/>
        </p:nvGrpSpPr>
        <p:grpSpPr>
          <a:xfrm>
            <a:off x="4666054" y="453776"/>
            <a:ext cx="7070584" cy="5550408"/>
            <a:chOff x="4726312" y="640080"/>
            <a:chExt cx="7070584" cy="5550408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9C099FD-5581-499F-562F-0786418CF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6312" y="640080"/>
              <a:ext cx="7070584" cy="5550408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D7CB157-1FAC-0B7D-34BC-9A569C85B900}"/>
                </a:ext>
              </a:extLst>
            </p:cNvPr>
            <p:cNvSpPr/>
            <p:nvPr/>
          </p:nvSpPr>
          <p:spPr>
            <a:xfrm>
              <a:off x="9593036" y="2380863"/>
              <a:ext cx="2041071" cy="19905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3DE22BF-995B-487C-8179-9BA1C2AE3665}"/>
                </a:ext>
              </a:extLst>
            </p:cNvPr>
            <p:cNvSpPr/>
            <p:nvPr/>
          </p:nvSpPr>
          <p:spPr>
            <a:xfrm>
              <a:off x="9593036" y="5532664"/>
              <a:ext cx="2041071" cy="21227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3412A43-F89B-0E6C-E533-4A0E48974155}"/>
                </a:ext>
              </a:extLst>
            </p:cNvPr>
            <p:cNvSpPr/>
            <p:nvPr/>
          </p:nvSpPr>
          <p:spPr>
            <a:xfrm>
              <a:off x="9593035" y="5960087"/>
              <a:ext cx="2041071" cy="19252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CAFC7F3F-8526-6425-27CD-C5B86ACEEC2A}"/>
              </a:ext>
            </a:extLst>
          </p:cNvPr>
          <p:cNvSpPr txBox="1"/>
          <p:nvPr/>
        </p:nvSpPr>
        <p:spPr>
          <a:xfrm>
            <a:off x="4666054" y="6004184"/>
            <a:ext cx="5623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Datasets: Labeled: LRS3 [6] + Unlabeled: VoxCeleb2 [8]</a:t>
            </a:r>
          </a:p>
          <a:p>
            <a:r>
              <a:rPr lang="en-US" sz="1100" dirty="0"/>
              <a:t>Self-Training: Created pseudo-labels from voxceleb2 dataset [8] using a pre-trained ASR system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8CB859-F0DB-9C36-564E-1209D4B6B381}"/>
              </a:ext>
            </a:extLst>
          </p:cNvPr>
          <p:cNvSpPr txBox="1"/>
          <p:nvPr/>
        </p:nvSpPr>
        <p:spPr>
          <a:xfrm>
            <a:off x="11293888" y="596631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60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2"/>
            <a:ext cx="3571810" cy="40656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 (VSR)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95E8B3-FE37-11AE-B6F1-36C14F0076AD}"/>
              </a:ext>
            </a:extLst>
          </p:cNvPr>
          <p:cNvSpPr txBox="1"/>
          <p:nvPr/>
        </p:nvSpPr>
        <p:spPr>
          <a:xfrm>
            <a:off x="10968513" y="51987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[4]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F7C85B4-F70F-343E-85AC-5FDC22BE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996" y="1763868"/>
            <a:ext cx="6299267" cy="3330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9138BBF-E541-B815-21E6-4277D759C7F4}"/>
                  </a:ext>
                </a:extLst>
              </p:cNvPr>
              <p:cNvSpPr txBox="1"/>
              <p:nvPr/>
            </p:nvSpPr>
            <p:spPr>
              <a:xfrm>
                <a:off x="5212861" y="5198710"/>
                <a:ext cx="51816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sz="1100" dirty="0"/>
                  <a:t>: Masking probability </a:t>
                </a:r>
                <a:r>
                  <a:rPr lang="en-GB" sz="1100" i="1" dirty="0"/>
                  <a:t>a</a:t>
                </a:r>
                <a:r>
                  <a:rPr lang="en-GB" sz="1100" dirty="0"/>
                  <a:t>udio and </a:t>
                </a:r>
                <a:r>
                  <a:rPr lang="en-GB" sz="1100" i="1" dirty="0"/>
                  <a:t>v</a:t>
                </a:r>
                <a:r>
                  <a:rPr lang="en-GB" sz="1100" dirty="0"/>
                  <a:t>isual</a:t>
                </a:r>
                <a:br>
                  <a:rPr lang="de-DE" sz="11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sz="1100" dirty="0"/>
                  <a:t>: Probability of </a:t>
                </a:r>
                <a:r>
                  <a:rPr lang="en-GB" sz="1100" i="1" dirty="0"/>
                  <a:t>m</a:t>
                </a:r>
                <a:r>
                  <a:rPr lang="en-GB" sz="1100" dirty="0"/>
                  <a:t>ulti-modal and </a:t>
                </a:r>
                <a:r>
                  <a:rPr lang="en-GB" sz="1100" i="1" dirty="0"/>
                  <a:t>a</a:t>
                </a:r>
                <a:r>
                  <a:rPr lang="en-GB" sz="1100" dirty="0"/>
                  <a:t>udio-only training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9138BBF-E541-B815-21E6-4277D759C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61" y="5198710"/>
                <a:ext cx="5181601" cy="43088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hteck 12">
            <a:extLst>
              <a:ext uri="{FF2B5EF4-FFF2-40B4-BE49-F238E27FC236}">
                <a16:creationId xmlns:a16="http://schemas.microsoft.com/office/drawing/2014/main" id="{D314D37D-DC8A-7DD6-3322-28CA82983E37}"/>
              </a:ext>
            </a:extLst>
          </p:cNvPr>
          <p:cNvSpPr/>
          <p:nvPr/>
        </p:nvSpPr>
        <p:spPr>
          <a:xfrm>
            <a:off x="8401538" y="4165770"/>
            <a:ext cx="2930769" cy="390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28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200" dirty="0"/>
              <a:t>VAT-LM</a:t>
            </a:r>
            <a:r>
              <a:rPr lang="de-DE" dirty="0"/>
              <a:t> </a:t>
            </a:r>
            <a:r>
              <a:rPr lang="de-DE" sz="1600" dirty="0"/>
              <a:t>(11/</a:t>
            </a:r>
            <a:r>
              <a:rPr lang="en-GB" sz="1600" dirty="0"/>
              <a:t>22</a:t>
            </a:r>
            <a:r>
              <a:rPr lang="de-DE" sz="1600" dirty="0"/>
              <a:t>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22DCDD-7E10-B6E4-9A57-42E9DB86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isual </a:t>
            </a:r>
            <a:r>
              <a:rPr lang="en-US" b="1" dirty="0"/>
              <a:t>A</a:t>
            </a:r>
            <a:r>
              <a:rPr lang="en-US" dirty="0"/>
              <a:t>udio </a:t>
            </a:r>
            <a:r>
              <a:rPr lang="en-US" b="1" dirty="0"/>
              <a:t>T</a:t>
            </a:r>
            <a:r>
              <a:rPr lang="en-US" dirty="0"/>
              <a:t>ext – </a:t>
            </a:r>
            <a:r>
              <a:rPr lang="en-US" b="1" dirty="0"/>
              <a:t>L</a:t>
            </a:r>
            <a:r>
              <a:rPr lang="en-US" dirty="0"/>
              <a:t>anguage </a:t>
            </a:r>
            <a:r>
              <a:rPr lang="en-US" b="1" dirty="0"/>
              <a:t>M</a:t>
            </a:r>
            <a:r>
              <a:rPr lang="en-US" dirty="0"/>
              <a:t>odel</a:t>
            </a:r>
          </a:p>
          <a:p>
            <a:r>
              <a:rPr lang="en-US" dirty="0"/>
              <a:t>Learn representations from three channels</a:t>
            </a:r>
          </a:p>
          <a:p>
            <a:r>
              <a:rPr lang="en-US" dirty="0"/>
              <a:t>Predictive/ Generative learning approach:</a:t>
            </a:r>
            <a:br>
              <a:rPr lang="en-US" dirty="0"/>
            </a:br>
            <a:r>
              <a:rPr lang="en-US" dirty="0"/>
              <a:t>Masked prediction task of learned targets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8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VAT-LM: Architecture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056FD01-D452-B059-541E-F72F63F36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38"/>
          <a:stretch/>
        </p:blipFill>
        <p:spPr>
          <a:xfrm>
            <a:off x="2995279" y="1690688"/>
            <a:ext cx="6198394" cy="425758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81F8A23-467D-9A51-4B57-074A7BA14108}"/>
              </a:ext>
            </a:extLst>
          </p:cNvPr>
          <p:cNvSpPr txBox="1"/>
          <p:nvPr/>
        </p:nvSpPr>
        <p:spPr>
          <a:xfrm>
            <a:off x="10909524" y="564719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8628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629DF-DE7D-BAA9-F837-194F89F9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VAT-LM: Training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DFAA3-D144-50A0-9C58-AB263973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8580E-0F61-BDDB-77CC-E4F419C5A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851B5D-42CC-F4ED-FF52-3115D318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28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09D830-85A1-1E56-1A4D-44EB1A84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  <a:p>
            <a:pPr lvl="1"/>
            <a:r>
              <a:rPr lang="en-US" dirty="0"/>
              <a:t>Same as AV-</a:t>
            </a:r>
            <a:r>
              <a:rPr lang="en-US" dirty="0" err="1"/>
              <a:t>HuBERT</a:t>
            </a:r>
            <a:endParaRPr lang="en-US" dirty="0"/>
          </a:p>
          <a:p>
            <a:pPr lvl="1"/>
            <a:r>
              <a:rPr lang="en-US" dirty="0"/>
              <a:t>Text: Embedding of phonemes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Targets from pre-trained AV-</a:t>
            </a:r>
            <a:r>
              <a:rPr lang="en-US" dirty="0" err="1"/>
              <a:t>HuBERT</a:t>
            </a:r>
            <a:r>
              <a:rPr lang="en-US" dirty="0"/>
              <a:t> + k-means</a:t>
            </a:r>
          </a:p>
          <a:p>
            <a:pPr lvl="1"/>
            <a:r>
              <a:rPr lang="en-US" dirty="0"/>
              <a:t>Text targets: Transcribed ASR speech data (use transcription as input)</a:t>
            </a:r>
          </a:p>
          <a:p>
            <a:r>
              <a:rPr lang="en-US" dirty="0"/>
              <a:t>Task: Unified Masked Prediction (Generative)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Compute contextual representation of multimodal features</a:t>
            </a:r>
          </a:p>
          <a:p>
            <a:pPr marL="914400" lvl="1" indent="-457200">
              <a:buAutoNum type="arabicPeriod"/>
            </a:pPr>
            <a:r>
              <a:rPr lang="en-US" sz="2000" dirty="0"/>
              <a:t>Masked prediction of targets by AV-</a:t>
            </a:r>
            <a:r>
              <a:rPr lang="en-US" sz="2000" dirty="0" err="1"/>
              <a:t>HuBERT</a:t>
            </a:r>
            <a:endParaRPr lang="en-US" sz="2000" dirty="0"/>
          </a:p>
          <a:p>
            <a:pPr marL="914400" lvl="1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649754-2F8C-8A26-6CD1-17413BDD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870075"/>
            <a:ext cx="6096000" cy="18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7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/>
              <a:t>(A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)VSR Performance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A948907-C58E-2D9A-4ADB-860591FC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14827"/>
            <a:ext cx="7214616" cy="4400914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903BE6-72D9-A417-300E-4360A3263479}"/>
              </a:ext>
            </a:extLst>
          </p:cNvPr>
          <p:cNvSpPr txBox="1"/>
          <p:nvPr/>
        </p:nvSpPr>
        <p:spPr>
          <a:xfrm>
            <a:off x="11426162" y="561574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82BB4FE-29A0-E007-94C2-BB2F552C11EB}"/>
              </a:ext>
            </a:extLst>
          </p:cNvPr>
          <p:cNvSpPr/>
          <p:nvPr/>
        </p:nvSpPr>
        <p:spPr>
          <a:xfrm>
            <a:off x="11401425" y="5178425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D3B7469-ED8F-A456-BE4A-5D0DADF58A0C}"/>
              </a:ext>
            </a:extLst>
          </p:cNvPr>
          <p:cNvSpPr/>
          <p:nvPr/>
        </p:nvSpPr>
        <p:spPr>
          <a:xfrm>
            <a:off x="11401425" y="4282267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90BA4C7-BEE5-655F-F79F-F4BF522A03E1}"/>
              </a:ext>
            </a:extLst>
          </p:cNvPr>
          <p:cNvSpPr/>
          <p:nvPr/>
        </p:nvSpPr>
        <p:spPr>
          <a:xfrm>
            <a:off x="10728325" y="4924425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EC5EDFF-8CCE-CA1E-5464-F3A79611A753}"/>
              </a:ext>
            </a:extLst>
          </p:cNvPr>
          <p:cNvSpPr/>
          <p:nvPr/>
        </p:nvSpPr>
        <p:spPr>
          <a:xfrm>
            <a:off x="10721975" y="4028267"/>
            <a:ext cx="269875" cy="254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CCA9FFA-A21B-FAB1-E5FC-F5185FB58BDC}"/>
              </a:ext>
            </a:extLst>
          </p:cNvPr>
          <p:cNvSpPr txBox="1"/>
          <p:nvPr/>
        </p:nvSpPr>
        <p:spPr>
          <a:xfrm>
            <a:off x="4752726" y="5615741"/>
            <a:ext cx="58288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Self-training: Created pseudo-labels from voxceleb2(AV) dataset [8] using a pre-trained ASR system</a:t>
            </a:r>
          </a:p>
          <a:p>
            <a:r>
              <a:rPr lang="en-US" sz="1100" dirty="0"/>
              <a:t>Dataset: LRS3 [6] </a:t>
            </a:r>
          </a:p>
        </p:txBody>
      </p:sp>
    </p:spTree>
    <p:extLst>
      <p:ext uri="{BB962C8B-B14F-4D97-AF65-F5344CB8AC3E}">
        <p14:creationId xmlns:p14="http://schemas.microsoft.com/office/powerpoint/2010/main" val="27195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1C070-00D4-00A8-C4D4-6B6B2D7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Speech </a:t>
            </a:r>
            <a:r>
              <a:rPr lang="en-US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8DD975-D06A-5BA7-8A63-42D9CA0E9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4072" cy="4351338"/>
          </a:xfrm>
        </p:spPr>
        <p:txBody>
          <a:bodyPr/>
          <a:lstStyle/>
          <a:p>
            <a:r>
              <a:rPr lang="en-US" dirty="0"/>
              <a:t>Building a single model for various downstream tasks</a:t>
            </a:r>
          </a:p>
          <a:p>
            <a:r>
              <a:rPr lang="en-US" dirty="0"/>
              <a:t>Related to Textual Word Embeddings</a:t>
            </a:r>
          </a:p>
          <a:p>
            <a:r>
              <a:rPr lang="en-US" dirty="0"/>
              <a:t>Training speech representation models</a:t>
            </a:r>
          </a:p>
          <a:p>
            <a:pPr lvl="1"/>
            <a:r>
              <a:rPr lang="en-US" dirty="0"/>
              <a:t>Train upstream model</a:t>
            </a:r>
          </a:p>
          <a:p>
            <a:pPr lvl="1"/>
            <a:r>
              <a:rPr lang="en-US" dirty="0"/>
              <a:t>Finetune to downstream task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08126-EB98-81EF-5624-912F91FA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98625E-499B-5D12-2436-3312EE4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416CDD-B330-212E-B406-2E07C4B3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</a:t>
            </a:fld>
            <a:endParaRPr lang="de-DE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AAD1C72-F8F0-0856-C4D4-6B37313C8296}"/>
              </a:ext>
            </a:extLst>
          </p:cNvPr>
          <p:cNvGrpSpPr/>
          <p:nvPr/>
        </p:nvGrpSpPr>
        <p:grpSpPr>
          <a:xfrm>
            <a:off x="7812272" y="2909916"/>
            <a:ext cx="3740655" cy="2182755"/>
            <a:chOff x="7859450" y="2337622"/>
            <a:chExt cx="3740655" cy="2182755"/>
          </a:xfrm>
        </p:grpSpPr>
        <p:pic>
          <p:nvPicPr>
            <p:cNvPr id="12" name="Grafik 11" descr="Ein Bild, das Text, Screenshot, Diagramm, Schrift enthält.&#10;&#10;Automatisch generierte Beschreibung">
              <a:extLst>
                <a:ext uri="{FF2B5EF4-FFF2-40B4-BE49-F238E27FC236}">
                  <a16:creationId xmlns:a16="http://schemas.microsoft.com/office/drawing/2014/main" id="{B4DF9B17-49B9-6C1A-F0F8-47CEBA978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51"/>
            <a:stretch/>
          </p:blipFill>
          <p:spPr>
            <a:xfrm>
              <a:off x="7859450" y="2337622"/>
              <a:ext cx="3740655" cy="2182755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6250D27-1317-FD7B-3C52-B3095D7BFF90}"/>
                </a:ext>
              </a:extLst>
            </p:cNvPr>
            <p:cNvSpPr txBox="1"/>
            <p:nvPr/>
          </p:nvSpPr>
          <p:spPr>
            <a:xfrm>
              <a:off x="11107494" y="4151045"/>
              <a:ext cx="4926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/>
                <a:t>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219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VAT-LM</a:t>
            </a:r>
            <a:b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Ablation Study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903BE6-72D9-A417-300E-4360A3263479}"/>
              </a:ext>
            </a:extLst>
          </p:cNvPr>
          <p:cNvSpPr txBox="1"/>
          <p:nvPr/>
        </p:nvSpPr>
        <p:spPr>
          <a:xfrm>
            <a:off x="10772140" y="455676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[3]</a:t>
            </a: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8CE50BB-5EBD-CCAE-054A-DA88AAA5E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07" y="2301237"/>
            <a:ext cx="6574183" cy="2255526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1C62DB35-59F2-1298-BE04-7AF53C924DA0}"/>
              </a:ext>
            </a:extLst>
          </p:cNvPr>
          <p:cNvSpPr/>
          <p:nvPr/>
        </p:nvSpPr>
        <p:spPr>
          <a:xfrm>
            <a:off x="10414747" y="3536577"/>
            <a:ext cx="301439" cy="2406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70356D13-E03C-003D-65CA-CB09A7CAF117}"/>
              </a:ext>
            </a:extLst>
          </p:cNvPr>
          <p:cNvSpPr/>
          <p:nvPr/>
        </p:nvSpPr>
        <p:spPr>
          <a:xfrm>
            <a:off x="10419230" y="4159624"/>
            <a:ext cx="301439" cy="2406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D2B5A3F-8BD8-B615-CF42-8BD8CDCBB8ED}"/>
              </a:ext>
            </a:extLst>
          </p:cNvPr>
          <p:cNvSpPr txBox="1"/>
          <p:nvPr/>
        </p:nvSpPr>
        <p:spPr>
          <a:xfrm>
            <a:off x="4640707" y="4556763"/>
            <a:ext cx="3475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TED-LIUM3: Transcribed audio-text data</a:t>
            </a:r>
          </a:p>
          <a:p>
            <a:r>
              <a:rPr lang="en-US" sz="1100" dirty="0"/>
              <a:t>Use of TED-LIUM in pre-training (#4) vs. in fine-tuning (#6)</a:t>
            </a:r>
          </a:p>
        </p:txBody>
      </p:sp>
    </p:spTree>
    <p:extLst>
      <p:ext uri="{BB962C8B-B14F-4D97-AF65-F5344CB8AC3E}">
        <p14:creationId xmlns:p14="http://schemas.microsoft.com/office/powerpoint/2010/main" val="3503396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A884D-9FF9-ADE1-DD18-42738AA7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Multi-modal Speech Representation Learning: 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2AF2DA-0C13-2231-5223-79DCFDDF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Advantages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Outperform single-mode approaches at ASR/VSR/… [2-4]</a:t>
            </a:r>
            <a:endParaRPr lang="en-US" sz="2000" dirty="0"/>
          </a:p>
          <a:p>
            <a:r>
              <a:rPr lang="en-US" sz="2000" dirty="0"/>
              <a:t>Often require less labeled data than single-mode approaches [4]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34373F-6B03-7938-9148-0CE7A4B01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4C8994-9B21-3CAF-B2C8-F4005BBE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D1C7AE-4D69-C023-148D-6CE0CF08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31</a:t>
            </a:fld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AB2BE65-F667-6095-A935-C1E3FC0A6C19}"/>
              </a:ext>
            </a:extLst>
          </p:cNvPr>
          <p:cNvSpPr txBox="1">
            <a:spLocks/>
          </p:cNvSpPr>
          <p:nvPr/>
        </p:nvSpPr>
        <p:spPr>
          <a:xfrm>
            <a:off x="6096000" y="1813637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Challenges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/>
              <a:t>Typically</a:t>
            </a:r>
            <a:r>
              <a:rPr lang="en-US" sz="2000" dirty="0"/>
              <a:t>, domain-specific data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/>
              <a:t>Visual Speech Recognition task is still challenging</a:t>
            </a:r>
          </a:p>
        </p:txBody>
      </p:sp>
    </p:spTree>
    <p:extLst>
      <p:ext uri="{BB962C8B-B14F-4D97-AF65-F5344CB8AC3E}">
        <p14:creationId xmlns:p14="http://schemas.microsoft.com/office/powerpoint/2010/main" val="3187350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58E8C4-24E6-5730-F68A-FA8C6C5C5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547"/>
            <a:ext cx="10515600" cy="55874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Sources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[1] Mohamed, Abdelrahman, et al. "Self-supervised speech representation learning: A review." IEEE Journal of Selected Topics in Signal Processing (2022).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[2] Ao,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Junyi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et al. "SpeechT5: Unified-modal encoder-decoder pre-training for spoken language processing." ACL (2022).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[3] Zhu,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Qiushi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et al. "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Vatlm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: Visual-audio-text pre-training with unified masked prediction for speech representation learning." IEEE Transactions on Multimedia (2023).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[4] Shi, Bowen, et al. "Learning audio-visual speech representation by masked multimodal cluster prediction." ICLR (2022).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[5] Vassil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Panayotov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Guoguo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Chen, Daniel Povey, and Sanjeev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Khudanpur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2015.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Librispeech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asr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corpus based on public domain audio books. In Proceedings of the 2015 IEEE International Conference on Acoustics, Speech and Signal Processing, pages 5206–5210. IEEE.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[6]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Triantafyllos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Afouras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/>
              </a:rPr>
              <a:t>, Joon Son Chung, and Andrew Zisserman. LRS3-TED: a large-scale dataset for visual speech recognition, 2018b. arXiv:1809.00496.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[7] Alexei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Baevski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Henry Zhou, Abdelrahman Mohamed and Michael Auli.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wav2vec 2.0: A Framework for Self-Supervised Learning of Speech Representations, 2020. arXiv:2006.11477.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[8] J. S. Chung, A. </a:t>
            </a:r>
            <a:r>
              <a:rPr lang="en-GB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Nagrani</a:t>
            </a: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, and A. Zisserman, “Voxceleb2: Deep speaker recognition,” in ISCA </a:t>
            </a:r>
            <a:r>
              <a:rPr lang="en-GB" sz="2800" dirty="0" err="1">
                <a:solidFill>
                  <a:schemeClr val="bg2">
                    <a:lumMod val="50000"/>
                  </a:schemeClr>
                </a:solidFill>
                <a:effectLst/>
              </a:rPr>
              <a:t>Interspeech</a:t>
            </a:r>
            <a:r>
              <a:rPr lang="en-GB" sz="2800" dirty="0">
                <a:solidFill>
                  <a:schemeClr val="bg2">
                    <a:lumMod val="50000"/>
                  </a:schemeClr>
                </a:solidFill>
                <a:effectLst/>
              </a:rPr>
              <a:t>, 2018, pp. 1086–1090.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[9] https://jonathanbgn.com/2020/12/31/self-supervised-learning.html. Visited 01.12.2023.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B16A7C-3447-5A3F-AA02-DBF9A1E8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FF79C0-74D4-F6A9-2568-FE07B325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BB0A13-9FAD-E04F-A40F-6ACB1B46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3435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CE98E-313B-AE2F-548F-3F00794E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wav2vec </a:t>
            </a:r>
            <a:r>
              <a:rPr lang="de-DE" dirty="0"/>
              <a:t>2.0 </a:t>
            </a:r>
            <a:r>
              <a:rPr lang="en-US" dirty="0"/>
              <a:t>Loss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3C5828-BCC2-665F-3373-F302F410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B64BAA-F1F6-9560-9277-9F80F3A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EF3733-906B-FD52-BAF2-8CD2DE22E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33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A4C5133-F088-E11F-72FD-B546FD38AA1F}"/>
                  </a:ext>
                </a:extLst>
              </p:cNvPr>
              <p:cNvSpPr txBox="1"/>
              <p:nvPr/>
            </p:nvSpPr>
            <p:spPr>
              <a:xfrm>
                <a:off x="2966120" y="2271251"/>
                <a:ext cx="6259760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8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𝑆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28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28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A4C5133-F088-E11F-72FD-B546FD38A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120" y="2271251"/>
                <a:ext cx="6259760" cy="10346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3CBF0B-D32F-B8E5-15B6-B1BEF40B9E7F}"/>
                  </a:ext>
                </a:extLst>
              </p:cNvPr>
              <p:cNvSpPr txBox="1"/>
              <p:nvPr/>
            </p:nvSpPr>
            <p:spPr>
              <a:xfrm>
                <a:off x="2808842" y="3507863"/>
                <a:ext cx="6574315" cy="1965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/>
                  <a:t>= anchor/target sample (masked)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de-D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/>
                  <a:t>=unmasked (quantized) anchor sample</a:t>
                </a:r>
              </a:p>
              <a:p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800" dirty="0"/>
                  <a:t>= Set of positive and negatives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⋅‖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‖</m:t>
                        </m:r>
                      </m:den>
                    </m:f>
                  </m:oMath>
                </a14:m>
                <a:r>
                  <a:rPr lang="en-GB" sz="2800" dirty="0"/>
                  <a:t> cosine similarity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6E3CBF0B-D32F-B8E5-15B6-B1BEF40B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842" y="3507863"/>
                <a:ext cx="6574315" cy="1965987"/>
              </a:xfrm>
              <a:prstGeom prst="rect">
                <a:avLst/>
              </a:prstGeom>
              <a:blipFill>
                <a:blip r:embed="rId3"/>
                <a:stretch>
                  <a:fillRect l="-1113" t="-5263" b="-3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962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04423-9DD4-F6BA-2DC9-5D0829C9B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AV-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HuBERT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ASR Performance</a:t>
            </a:r>
            <a:endParaRPr lang="en-US" sz="4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FF3519-5645-AC9C-2AC3-70C6A68E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312A83-83AC-9C68-95FC-E7A6D59D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Multi-modal Speech Representation Learning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5FE09-F039-617D-9C2B-891727A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89C08E-11F1-4614-AD94-2F79D605AB8D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AFC7F3F-8526-6425-27CD-C5B86ACEEC2A}"/>
              </a:ext>
            </a:extLst>
          </p:cNvPr>
          <p:cNvSpPr txBox="1"/>
          <p:nvPr/>
        </p:nvSpPr>
        <p:spPr>
          <a:xfrm>
            <a:off x="4421126" y="4967878"/>
            <a:ext cx="5939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Datasets: Labeled: LRS3 [6] + Unlabeled: </a:t>
            </a:r>
            <a:r>
              <a:rPr lang="en-US" sz="1100" dirty="0" err="1"/>
              <a:t>VoxCeleb</a:t>
            </a:r>
            <a:r>
              <a:rPr lang="en-US" sz="1100" dirty="0"/>
              <a:t> [8]</a:t>
            </a:r>
          </a:p>
          <a:p>
            <a:r>
              <a:rPr lang="en-US" sz="1100" dirty="0"/>
              <a:t>A/MFCC</a:t>
            </a:r>
            <a:r>
              <a:rPr lang="en-US" sz="1050" dirty="0">
                <a:sym typeface="Wingdings" panose="05000000000000000000" pitchFamily="2" charset="2"/>
              </a:rPr>
              <a:t></a:t>
            </a:r>
            <a:r>
              <a:rPr lang="en-US" sz="1100" dirty="0">
                <a:sym typeface="Wingdings" panose="05000000000000000000" pitchFamily="2" charset="2"/>
              </a:rPr>
              <a:t>AV: </a:t>
            </a:r>
            <a:r>
              <a:rPr lang="en-US" sz="1100" dirty="0" err="1">
                <a:sym typeface="Wingdings" panose="05000000000000000000" pitchFamily="2" charset="2"/>
              </a:rPr>
              <a:t>HuBERT</a:t>
            </a:r>
            <a:r>
              <a:rPr lang="en-US" sz="1100" dirty="0">
                <a:sym typeface="Wingdings" panose="05000000000000000000" pitchFamily="2" charset="2"/>
              </a:rPr>
              <a:t> trained on AV-</a:t>
            </a:r>
            <a:r>
              <a:rPr lang="en-US" sz="1100" dirty="0" err="1">
                <a:sym typeface="Wingdings" panose="05000000000000000000" pitchFamily="2" charset="2"/>
              </a:rPr>
              <a:t>HuBERT</a:t>
            </a:r>
            <a:r>
              <a:rPr lang="en-US" sz="1100" dirty="0">
                <a:sym typeface="Wingdings" panose="05000000000000000000" pitchFamily="2" charset="2"/>
              </a:rPr>
              <a:t> targets</a:t>
            </a:r>
            <a:endParaRPr lang="en-US" sz="11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710721-3AD6-16D0-EAAF-8A2C06AC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939" y="639193"/>
            <a:ext cx="6952741" cy="432868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4935943-D48F-2B24-E547-497C41511878}"/>
              </a:ext>
            </a:extLst>
          </p:cNvPr>
          <p:cNvSpPr txBox="1"/>
          <p:nvPr/>
        </p:nvSpPr>
        <p:spPr>
          <a:xfrm>
            <a:off x="4865914" y="2295705"/>
            <a:ext cx="968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(</a:t>
            </a:r>
            <a:r>
              <a:rPr lang="de-DE" sz="1600" dirty="0" err="1"/>
              <a:t>HuBERT</a:t>
            </a:r>
            <a:r>
              <a:rPr lang="de-DE" sz="1600" dirty="0"/>
              <a:t>)</a:t>
            </a:r>
            <a:endParaRPr lang="en-GB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559114-AC13-E55C-F626-C89B1D732C27}"/>
              </a:ext>
            </a:extLst>
          </p:cNvPr>
          <p:cNvSpPr/>
          <p:nvPr/>
        </p:nvSpPr>
        <p:spPr>
          <a:xfrm>
            <a:off x="9151674" y="3282630"/>
            <a:ext cx="2038214" cy="1842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043322-F601-48FA-BD6C-2B4C68AF42BA}"/>
              </a:ext>
            </a:extLst>
          </p:cNvPr>
          <p:cNvSpPr/>
          <p:nvPr/>
        </p:nvSpPr>
        <p:spPr>
          <a:xfrm>
            <a:off x="9165928" y="4704665"/>
            <a:ext cx="2038214" cy="18423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595E8B3-FE37-11AE-B6F1-36C14F0076AD}"/>
              </a:ext>
            </a:extLst>
          </p:cNvPr>
          <p:cNvSpPr txBox="1"/>
          <p:nvPr/>
        </p:nvSpPr>
        <p:spPr>
          <a:xfrm>
            <a:off x="10968513" y="519871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[4]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296816-D60A-55E1-C426-CDB897E183C0}"/>
              </a:ext>
            </a:extLst>
          </p:cNvPr>
          <p:cNvSpPr txBox="1"/>
          <p:nvPr/>
        </p:nvSpPr>
        <p:spPr>
          <a:xfrm>
            <a:off x="4675958" y="3796720"/>
            <a:ext cx="1348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(also </a:t>
            </a:r>
            <a:r>
              <a:rPr lang="de-DE" sz="1600" dirty="0" err="1"/>
              <a:t>HuBERT</a:t>
            </a:r>
            <a:r>
              <a:rPr lang="de-DE" sz="1600" dirty="0"/>
              <a:t>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4949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72F1A-8422-2279-853A-18490E33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350" dirty="0"/>
              <a:t>Qualities</a:t>
            </a:r>
            <a:r>
              <a:rPr lang="de-DE" sz="4350" dirty="0"/>
              <a:t> of Speech </a:t>
            </a:r>
            <a:r>
              <a:rPr lang="en-GB" sz="4350" dirty="0"/>
              <a:t>Representations [1]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88B905-BEC9-9440-7270-BBFF1996D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Disentangled speaker identity, style, emotion, …</a:t>
            </a:r>
          </a:p>
          <a:p>
            <a:r>
              <a:rPr lang="en-US" dirty="0"/>
              <a:t>Noise invariance</a:t>
            </a:r>
          </a:p>
          <a:p>
            <a:r>
              <a:rPr lang="en-US" dirty="0"/>
              <a:t>Hierarchical </a:t>
            </a:r>
            <a:r>
              <a:rPr lang="en-US" dirty="0" err="1"/>
              <a:t>w.r.t.</a:t>
            </a:r>
            <a:r>
              <a:rPr lang="en-US" dirty="0"/>
              <a:t> low level vs. high level features</a:t>
            </a:r>
          </a:p>
          <a:p>
            <a:pPr lvl="1"/>
            <a:r>
              <a:rPr lang="en-US" dirty="0"/>
              <a:t>e.g., speaker identification vs. translation task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81EC9C-43AB-D74F-1FC5-254FAFEF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AB99A6-3C32-E43E-15D8-1FB9D921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0FFA8E-2439-CD60-2906-CB99CE2A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13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1C070-00D4-00A8-C4D4-6B6B2D7B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History of Speech </a:t>
            </a:r>
            <a:r>
              <a:rPr lang="en-GB" dirty="0"/>
              <a:t>Representation</a:t>
            </a:r>
            <a:r>
              <a:rPr lang="de-DE" dirty="0"/>
              <a:t>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8DD975-D06A-5BA7-8A63-42D9CA0E9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Earliest</a:t>
            </a:r>
            <a:r>
              <a:rPr lang="de-DE" dirty="0"/>
              <a:t> </a:t>
            </a:r>
            <a:r>
              <a:rPr lang="en-GB" dirty="0"/>
              <a:t>approaches [1]: </a:t>
            </a:r>
          </a:p>
          <a:p>
            <a:pPr lvl="1"/>
            <a:r>
              <a:rPr lang="en-GB" dirty="0"/>
              <a:t>Clustering approaches </a:t>
            </a:r>
          </a:p>
          <a:p>
            <a:pPr lvl="2"/>
            <a:r>
              <a:rPr lang="en-GB" dirty="0"/>
              <a:t>k-means, GMMs</a:t>
            </a:r>
          </a:p>
          <a:p>
            <a:pPr lvl="1"/>
            <a:r>
              <a:rPr lang="en-GB" dirty="0"/>
              <a:t>Hidden Markov Models: Allow processing of continuous speech</a:t>
            </a:r>
          </a:p>
          <a:p>
            <a:r>
              <a:rPr lang="en-GB" dirty="0"/>
              <a:t>Currently: Pretext task optimization (pre-training)</a:t>
            </a:r>
          </a:p>
          <a:p>
            <a:pPr lvl="1"/>
            <a:r>
              <a:rPr lang="en-GB" dirty="0"/>
              <a:t>Learn Representation by solving “pretext” task </a:t>
            </a:r>
          </a:p>
          <a:p>
            <a:pPr lvl="2"/>
            <a:r>
              <a:rPr lang="en-GB" dirty="0"/>
              <a:t>e.g., predicting masked tokens in sequence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908126-EB98-81EF-5624-912F91FA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05.12.2023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98625E-499B-5D12-2436-3312EE442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9F705F-E83D-D669-F93B-E6983073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03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0E7048F-149B-2D9E-4C96-A71DE93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Intro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7300" dirty="0"/>
              <a:t>Learning paradigms</a:t>
            </a:r>
            <a:br>
              <a:rPr lang="en-US" sz="49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900" dirty="0">
                <a:solidFill>
                  <a:schemeClr val="bg2">
                    <a:lumMod val="75000"/>
                  </a:schemeClr>
                </a:solidFill>
              </a:rPr>
              <a:t>Single-mode approaches</a:t>
            </a:r>
            <a:br>
              <a:rPr lang="en-US" dirty="0"/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Multi-modal approaches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9EE654-5FFC-50C3-B6FC-2282E8BF2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811C0-5CC5-8520-B61E-8DFA2EE3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9923D-9E96-1E29-F469-E87801EE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0BEF23-701B-288F-6283-5B14E919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803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 based on limited view</a:t>
            </a:r>
          </a:p>
          <a:p>
            <a:pPr lvl="1"/>
            <a:r>
              <a:rPr lang="en-US" sz="2000" dirty="0"/>
              <a:t>Predict:</a:t>
            </a:r>
          </a:p>
          <a:p>
            <a:pPr lvl="2"/>
            <a:r>
              <a:rPr lang="en-US" sz="1600" dirty="0"/>
              <a:t>Future inputs</a:t>
            </a:r>
          </a:p>
          <a:p>
            <a:pPr lvl="2"/>
            <a:r>
              <a:rPr lang="en-US" sz="1600" dirty="0"/>
              <a:t>Masked inputs</a:t>
            </a:r>
          </a:p>
          <a:p>
            <a:pPr lvl="2"/>
            <a:r>
              <a:rPr lang="en-US" sz="1600" dirty="0"/>
              <a:t>Original from corrupted/noisy input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7</a:t>
            </a:fld>
            <a:endParaRPr lang="de-DE" dirty="0"/>
          </a:p>
        </p:txBody>
      </p:sp>
      <p:pic>
        <p:nvPicPr>
          <p:cNvPr id="8" name="Grafik 7" descr="Ein Bild, das Text, Reihe, Diagramm, Schrift enthält.&#10;&#10;Automatisch generierte Beschreibung">
            <a:extLst>
              <a:ext uri="{FF2B5EF4-FFF2-40B4-BE49-F238E27FC236}">
                <a16:creationId xmlns:a16="http://schemas.microsoft.com/office/drawing/2014/main" id="{D2FBEDBE-68E5-E73E-544F-B1027058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72" y="2160482"/>
            <a:ext cx="3967128" cy="29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6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</a:t>
            </a:r>
          </a:p>
          <a:p>
            <a:pPr marL="0" indent="0">
              <a:buNone/>
            </a:pPr>
            <a:r>
              <a:rPr lang="en-US" sz="2400" dirty="0"/>
              <a:t>Contrastive learning</a:t>
            </a:r>
          </a:p>
          <a:p>
            <a:pPr lvl="1"/>
            <a:r>
              <a:rPr lang="en-US" sz="2000" dirty="0"/>
              <a:t>Similar samples should have similar representations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Example loss: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8</a:t>
            </a:fld>
            <a:endParaRPr lang="de-DE" dirty="0"/>
          </a:p>
        </p:txBody>
      </p:sp>
      <p:pic>
        <p:nvPicPr>
          <p:cNvPr id="8" name="Grafik 7" descr="Ein Bild, das Text, Diagramm, Reihe, Kreis enthält.&#10;&#10;Automatisch generierte Beschreibung">
            <a:extLst>
              <a:ext uri="{FF2B5EF4-FFF2-40B4-BE49-F238E27FC236}">
                <a16:creationId xmlns:a16="http://schemas.microsoft.com/office/drawing/2014/main" id="{51A47539-7D94-4BB9-4D4E-78B6F1FDB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53" y="4260111"/>
            <a:ext cx="4265247" cy="1916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6D52E56-414C-3129-9856-005C7799ED9D}"/>
                  </a:ext>
                </a:extLst>
              </p:cNvPr>
              <p:cNvSpPr txBox="1"/>
              <p:nvPr/>
            </p:nvSpPr>
            <p:spPr>
              <a:xfrm>
                <a:off x="3138204" y="3512545"/>
                <a:ext cx="3950349" cy="131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  <m:sup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GB" sz="1400" dirty="0"/>
                  <a:t> = anchor/target sample,</a:t>
                </a:r>
                <a:br>
                  <a:rPr lang="en-GB" sz="1400" dirty="0"/>
                </a:br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GB" sz="1400" dirty="0"/>
                  <a:t>=positive,</a:t>
                </a:r>
              </a:p>
              <a:p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400" dirty="0"/>
                  <a:t>=negatives and positive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6D52E56-414C-3129-9856-005C7799E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204" y="3512545"/>
                <a:ext cx="3950349" cy="1315745"/>
              </a:xfrm>
              <a:prstGeom prst="rect">
                <a:avLst/>
              </a:prstGeom>
              <a:blipFill>
                <a:blip r:embed="rId4"/>
                <a:stretch>
                  <a:fillRect l="-1235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89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67BD36-9BE1-9E11-2419-09EE0FB8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Representation Learning Paradigms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05907-84CB-5A07-5B52-58273FC86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learning</a:t>
            </a:r>
          </a:p>
          <a:p>
            <a:pPr lvl="1"/>
            <a:r>
              <a:rPr lang="en-US" sz="2000" dirty="0"/>
              <a:t>Reconstruct input</a:t>
            </a:r>
          </a:p>
          <a:p>
            <a:pPr marL="0" indent="0">
              <a:buNone/>
            </a:pPr>
            <a:r>
              <a:rPr lang="en-US" sz="2400" dirty="0"/>
              <a:t>Contrastive learning</a:t>
            </a:r>
          </a:p>
          <a:p>
            <a:pPr lvl="1"/>
            <a:r>
              <a:rPr lang="en-US" sz="2000" dirty="0"/>
              <a:t>Similar samples, similar representations</a:t>
            </a:r>
          </a:p>
          <a:p>
            <a:pPr marL="0" indent="0">
              <a:buNone/>
            </a:pPr>
            <a:r>
              <a:rPr lang="en-US" sz="2400" dirty="0"/>
              <a:t>Predictive learning</a:t>
            </a:r>
          </a:p>
          <a:p>
            <a:pPr lvl="1"/>
            <a:r>
              <a:rPr lang="en-US" sz="2000" dirty="0"/>
              <a:t>Compute targets typically with another model</a:t>
            </a:r>
          </a:p>
          <a:p>
            <a:pPr lvl="1"/>
            <a:r>
              <a:rPr lang="en-US" sz="2000" dirty="0"/>
              <a:t>Example (</a:t>
            </a:r>
            <a:r>
              <a:rPr lang="en-US" sz="2000" dirty="0" err="1"/>
              <a:t>HuBERT</a:t>
            </a:r>
            <a:r>
              <a:rPr lang="en-US" sz="2000" dirty="0"/>
              <a:t>)</a:t>
            </a:r>
          </a:p>
          <a:p>
            <a:pPr lvl="2"/>
            <a:r>
              <a:rPr lang="en-US" sz="1600" dirty="0"/>
              <a:t>Learn discrete targets with k-means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29855-1D3B-F04B-EB6A-E10C8CCA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05.12.2023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CE1B6-89F7-2115-CE62-C6E4DDF5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Multi-modal Speech Representation Learning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30318A-605C-C70B-5C8A-E2CAB8F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9C08E-11F1-4614-AD94-2F79D605AB8D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64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2387</Words>
  <Application>Microsoft Macintosh PowerPoint</Application>
  <PresentationFormat>Widescreen</PresentationFormat>
  <Paragraphs>419</Paragraphs>
  <Slides>34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</vt:lpstr>
      <vt:lpstr>Multi-modal Speech Representation Learning</vt:lpstr>
      <vt:lpstr>Intro Learning paradigms Single-mode approaches Multi-modal approaches</vt:lpstr>
      <vt:lpstr>Speech Representation Learning</vt:lpstr>
      <vt:lpstr>Qualities of Speech Representations [1]</vt:lpstr>
      <vt:lpstr>History of Speech Representation Learning</vt:lpstr>
      <vt:lpstr>Intro Learning paradigms Single-mode approaches Multi-modal approaches</vt:lpstr>
      <vt:lpstr>Speech Representation Learning Paradigms</vt:lpstr>
      <vt:lpstr>Speech Representation Learning Paradigms</vt:lpstr>
      <vt:lpstr>Speech Representation Learning Paradigms</vt:lpstr>
      <vt:lpstr>Intro Learning paradigms Single-mode approaches Multi-modal approaches</vt:lpstr>
      <vt:lpstr>Single-mode approaches</vt:lpstr>
      <vt:lpstr>Single-mode approaches</vt:lpstr>
      <vt:lpstr>Single-mode approaches</vt:lpstr>
      <vt:lpstr>Single-mode approaches</vt:lpstr>
      <vt:lpstr>Intro Learning paradigms Single-mode approaches Multi-modal approaches</vt:lpstr>
      <vt:lpstr>SpeechT5 (10/21)</vt:lpstr>
      <vt:lpstr>SpeechT5: Architecture</vt:lpstr>
      <vt:lpstr>SpeechT5: Training</vt:lpstr>
      <vt:lpstr>SpeechT5 ASR Performance</vt:lpstr>
      <vt:lpstr>SpeechT5 Ablation Study</vt:lpstr>
      <vt:lpstr>AV-HuBERT (03/22)</vt:lpstr>
      <vt:lpstr>AV-HuBERT: Architecture</vt:lpstr>
      <vt:lpstr>AV-HuBERT: Training</vt:lpstr>
      <vt:lpstr>AV-HuBERT Lip-Reading (VSR) Performance</vt:lpstr>
      <vt:lpstr>AV-HuBERT Ablation Study (VSR)</vt:lpstr>
      <vt:lpstr>VAT-LM (11/22)</vt:lpstr>
      <vt:lpstr>VAT-LM: Architecture</vt:lpstr>
      <vt:lpstr>VAT-LM: Training</vt:lpstr>
      <vt:lpstr>VAT-LM (A)VSR Performance</vt:lpstr>
      <vt:lpstr>VAT-LM Ablation Study</vt:lpstr>
      <vt:lpstr>Multi-modal Speech Representation Learning: Conclusion</vt:lpstr>
      <vt:lpstr>PowerPoint Presentation</vt:lpstr>
      <vt:lpstr>wav2vec 2.0 Loss</vt:lpstr>
      <vt:lpstr>AV-HuBERT ASR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Multi-modal Speech Representation</dc:title>
  <dc:creator>uuwss</dc:creator>
  <cp:lastModifiedBy>uuwss</cp:lastModifiedBy>
  <cp:revision>974</cp:revision>
  <cp:lastPrinted>2023-12-02T14:19:23Z</cp:lastPrinted>
  <dcterms:created xsi:type="dcterms:W3CDTF">2023-10-24T15:29:09Z</dcterms:created>
  <dcterms:modified xsi:type="dcterms:W3CDTF">2023-12-04T19:03:59Z</dcterms:modified>
</cp:coreProperties>
</file>